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09" r:id="rId52"/>
  </p:sldIdLst>
  <p:sldSz cx="18288000" cy="10287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nva Sans Italics" panose="020B0604020202020204" charset="0"/>
      <p:regular r:id="rId57"/>
      <p:italic r:id="rId58"/>
    </p:embeddedFont>
    <p:embeddedFont>
      <p:font typeface="DM Sans" pitchFamily="2" charset="0"/>
      <p:regular r:id="rId59"/>
      <p:bold r:id="rId60"/>
      <p:italic r:id="rId61"/>
      <p:boldItalic r:id="rId62"/>
    </p:embeddedFont>
    <p:embeddedFont>
      <p:font typeface="DM Sans Bold" charset="0"/>
      <p:regular r:id="rId63"/>
      <p:bold r:id="rId64"/>
    </p:embeddedFont>
    <p:embeddedFont>
      <p:font typeface="Georgia Pro Italics" panose="020B0604020202020204" charset="0"/>
      <p:regular r:id="rId65"/>
      <p:bold r:id="rId66"/>
      <p:italic r:id="rId67"/>
      <p:boldItalic r:id="rId68"/>
    </p:embeddedFont>
    <p:embeddedFont>
      <p:font typeface="Montserrat Classic" panose="020B0604020202020204" charset="0"/>
      <p:regular r:id="rId69"/>
    </p:embeddedFont>
    <p:embeddedFont>
      <p:font typeface="Montserrat Classic Bold" panose="020B0604020202020204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71" d="100"/>
          <a:sy n="71" d="100"/>
        </p:scale>
        <p:origin x="13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svg"/><Relationship Id="rId3" Type="http://schemas.openxmlformats.org/officeDocument/2006/relationships/image" Target="../media/image30.svg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4.svg"/><Relationship Id="rId5" Type="http://schemas.openxmlformats.org/officeDocument/2006/relationships/image" Target="../media/image28.sv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51.sv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1.svg"/><Relationship Id="rId7" Type="http://schemas.openxmlformats.org/officeDocument/2006/relationships/image" Target="../media/image5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3.svg"/><Relationship Id="rId5" Type="http://schemas.openxmlformats.org/officeDocument/2006/relationships/image" Target="../media/image63.svg"/><Relationship Id="rId10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openxmlformats.org/officeDocument/2006/relationships/image" Target="../media/image7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63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51.svg"/><Relationship Id="rId10" Type="http://schemas.openxmlformats.org/officeDocument/2006/relationships/image" Target="../media/image78.png"/><Relationship Id="rId4" Type="http://schemas.openxmlformats.org/officeDocument/2006/relationships/image" Target="../media/image50.png"/><Relationship Id="rId9" Type="http://schemas.openxmlformats.org/officeDocument/2006/relationships/image" Target="../media/image7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57.png"/><Relationship Id="rId4" Type="http://schemas.openxmlformats.org/officeDocument/2006/relationships/image" Target="../media/image9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1.svg"/><Relationship Id="rId7" Type="http://schemas.openxmlformats.org/officeDocument/2006/relationships/image" Target="../media/image10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9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9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5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51.svg"/><Relationship Id="rId7" Type="http://schemas.openxmlformats.org/officeDocument/2006/relationships/image" Target="../media/image11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01.svg"/><Relationship Id="rId10" Type="http://schemas.openxmlformats.org/officeDocument/2006/relationships/image" Target="../media/image119.png"/><Relationship Id="rId4" Type="http://schemas.openxmlformats.org/officeDocument/2006/relationships/image" Target="../media/image100.png"/><Relationship Id="rId9" Type="http://schemas.openxmlformats.org/officeDocument/2006/relationships/image" Target="../media/image11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58.png"/><Relationship Id="rId7" Type="http://schemas.openxmlformats.org/officeDocument/2006/relationships/image" Target="../media/image12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58.png"/><Relationship Id="rId7" Type="http://schemas.openxmlformats.org/officeDocument/2006/relationships/image" Target="../media/image12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58.png"/><Relationship Id="rId7" Type="http://schemas.openxmlformats.org/officeDocument/2006/relationships/image" Target="../media/image1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58.png"/><Relationship Id="rId7" Type="http://schemas.openxmlformats.org/officeDocument/2006/relationships/image" Target="../media/image1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58.png"/><Relationship Id="rId7" Type="http://schemas.openxmlformats.org/officeDocument/2006/relationships/image" Target="../media/image12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58.png"/><Relationship Id="rId7" Type="http://schemas.openxmlformats.org/officeDocument/2006/relationships/image" Target="../media/image13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58.png"/><Relationship Id="rId7" Type="http://schemas.openxmlformats.org/officeDocument/2006/relationships/image" Target="../media/image13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58.png"/><Relationship Id="rId7" Type="http://schemas.openxmlformats.org/officeDocument/2006/relationships/image" Target="../media/image13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58.png"/><Relationship Id="rId7" Type="http://schemas.openxmlformats.org/officeDocument/2006/relationships/image" Target="../media/image1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58.png"/><Relationship Id="rId7" Type="http://schemas.openxmlformats.org/officeDocument/2006/relationships/image" Target="../media/image1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1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11642">
            <a:off x="12424423" y="1562270"/>
            <a:ext cx="9178660" cy="74597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441" y="9258300"/>
            <a:ext cx="9727319" cy="31069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3553" y="4212242"/>
            <a:ext cx="13126990" cy="147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36"/>
              </a:lnSpc>
            </a:pPr>
            <a:r>
              <a:rPr lang="en-US" sz="11147" dirty="0">
                <a:solidFill>
                  <a:srgbClr val="1B7B61"/>
                </a:solidFill>
                <a:latin typeface="Montserrat Classic Bold"/>
              </a:rPr>
              <a:t>INTRODUCTION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11642" flipH="1" flipV="1">
            <a:off x="-2185418" y="-2368517"/>
            <a:ext cx="7311380" cy="59421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38652" y="7475549"/>
            <a:ext cx="4010697" cy="10700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2499" y="7775631"/>
            <a:ext cx="58883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124">
                <a:solidFill>
                  <a:srgbClr val="2E2E2E"/>
                </a:solidFill>
                <a:latin typeface="Montserrat Classic"/>
              </a:rPr>
              <a:t>democracyculturefoundation.org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99652" y="9210675"/>
            <a:ext cx="58883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100">
                <a:solidFill>
                  <a:srgbClr val="2E2E2E"/>
                </a:solidFill>
                <a:latin typeface="Montserrat Classic"/>
              </a:rPr>
              <a:t>Created &amp; Edited by George Zochios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30669">
            <a:off x="-7971294" y="-10237857"/>
            <a:ext cx="18539921" cy="185399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42519" flipH="1">
            <a:off x="-1042019" y="8240279"/>
            <a:ext cx="8063091" cy="65530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389337" y="1497044"/>
            <a:ext cx="951316" cy="95131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58016" y="4760227"/>
            <a:ext cx="951316" cy="95131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27046" y="7477940"/>
            <a:ext cx="951316" cy="95131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266069" y="7777111"/>
            <a:ext cx="961648" cy="4808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6183651" y="4891066"/>
            <a:ext cx="687476" cy="6874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84964" y="1632011"/>
            <a:ext cx="904293" cy="9042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89527" y="3053973"/>
            <a:ext cx="2300006" cy="265756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98667" y="1634637"/>
            <a:ext cx="8572512" cy="104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 dirty="0">
                <a:solidFill>
                  <a:srgbClr val="1B7B61"/>
                </a:solidFill>
                <a:latin typeface="Montserrat Classic Bold"/>
              </a:rPr>
              <a:t>The Projects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16429" y="7509098"/>
            <a:ext cx="5251928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 Bold"/>
              </a:rPr>
              <a:t>Climate Hub</a:t>
            </a: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 - Regional Interactive Hub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Especially For Local Authorities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26933" y="1269135"/>
            <a:ext cx="5787840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 Bold"/>
              </a:rPr>
              <a:t>Democracy Catching Up 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 Bold"/>
              </a:rPr>
              <a:t>With Technology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Experts Roundtables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89337" y="4420862"/>
            <a:ext cx="5251928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 Bold"/>
              </a:rPr>
              <a:t>Digital Tool Kit</a:t>
            </a:r>
          </a:p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"/>
              </a:rPr>
              <a:t>Tools Of Deliberative </a:t>
            </a:r>
          </a:p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"/>
              </a:rPr>
              <a:t>Democracy To Test Policy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68674" y="1451028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 dirty="0">
                <a:solidFill>
                  <a:srgbClr val="FFFFFF"/>
                </a:solidFill>
                <a:latin typeface="Georgia Pro Italics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37352" y="4713130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06383" y="7431924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30669">
            <a:off x="-7971294" y="-10725049"/>
            <a:ext cx="18539921" cy="185399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42519" flipH="1">
            <a:off x="-1042019" y="8240279"/>
            <a:ext cx="8063091" cy="65530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1128" y="1913943"/>
            <a:ext cx="951316" cy="95131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4667842"/>
            <a:ext cx="951316" cy="95131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47721" y="7477940"/>
            <a:ext cx="951316" cy="95131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277690" y="4725520"/>
            <a:ext cx="911921" cy="911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7310394" y="2213114"/>
            <a:ext cx="961648" cy="4808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4690808" y="7777188"/>
            <a:ext cx="760011" cy="7600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53019" y="3176333"/>
            <a:ext cx="3407604" cy="22476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481723" y="4630270"/>
            <a:ext cx="5251928" cy="101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 Bold"/>
              </a:rPr>
              <a:t>Re-Imagining The Building Blocks of Democracy</a:t>
            </a:r>
            <a:r>
              <a:rPr lang="en-US" sz="2599">
                <a:solidFill>
                  <a:srgbClr val="2E2E2E"/>
                </a:solidFill>
                <a:latin typeface="Montserrat Classic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23336" y="4620745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8667" y="1634637"/>
            <a:ext cx="8572512" cy="104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>
                <a:solidFill>
                  <a:srgbClr val="1B7B61"/>
                </a:solidFill>
                <a:latin typeface="Montserrat Classic Bold"/>
              </a:rPr>
              <a:t>The Projects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71270" y="7342172"/>
            <a:ext cx="6091771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 Bold"/>
              </a:rPr>
              <a:t>Teens ADF 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Pilot To Develop a 3rd Conference 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For Teens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42393" y="1574578"/>
            <a:ext cx="5787840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 Bold"/>
              </a:rPr>
              <a:t>Curated Library</a:t>
            </a:r>
          </a:p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"/>
              </a:rPr>
              <a:t>Selected Articles, Books, Papers on Democracy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60464" y="1867927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27058" y="7431924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30669">
            <a:off x="-7971294" y="-10725049"/>
            <a:ext cx="18539921" cy="185399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42519" flipH="1">
            <a:off x="-1042019" y="8240279"/>
            <a:ext cx="8063091" cy="65530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2019" y="2416040"/>
            <a:ext cx="5787840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 Bold"/>
              </a:rPr>
              <a:t>The Athenian Charter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A New Code Of Ethics For</a:t>
            </a:r>
          </a:p>
          <a:p>
            <a:pPr>
              <a:lnSpc>
                <a:spcPts val="4159"/>
              </a:lnSpc>
            </a:pPr>
            <a:r>
              <a:rPr lang="en-US" sz="2599" dirty="0">
                <a:solidFill>
                  <a:srgbClr val="2E2E2E"/>
                </a:solidFill>
                <a:latin typeface="Montserrat Classic"/>
              </a:rPr>
              <a:t>Global Business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66778" y="5801624"/>
            <a:ext cx="5251928" cy="101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599">
                <a:solidFill>
                  <a:srgbClr val="2E2E2E"/>
                </a:solidFill>
                <a:latin typeface="Montserrat Classic Bold"/>
              </a:rPr>
              <a:t>The Kofi Annan Foundation Prize For Democracy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477450" y="2680490"/>
            <a:ext cx="951316" cy="95131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46796" y="5896874"/>
            <a:ext cx="951316" cy="95131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5942406" y="3106082"/>
            <a:ext cx="961648" cy="480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7610" y="5954553"/>
            <a:ext cx="911921" cy="911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42710" y="3156148"/>
            <a:ext cx="2942213" cy="238586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98667" y="1634637"/>
            <a:ext cx="8572512" cy="104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>
                <a:solidFill>
                  <a:srgbClr val="1B7B61"/>
                </a:solidFill>
                <a:latin typeface="Montserrat Classic Bold"/>
              </a:rPr>
              <a:t>The Projects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56786" y="2634474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26133" y="5849778"/>
            <a:ext cx="392644" cy="93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1">
                <a:solidFill>
                  <a:srgbClr val="FFFFFF"/>
                </a:solidFill>
                <a:latin typeface="Georgia Pro Italics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32740" flipH="1">
            <a:off x="14469396" y="-1992208"/>
            <a:ext cx="8044779" cy="65382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2859" b="12859"/>
          <a:stretch>
            <a:fillRect/>
          </a:stretch>
        </p:blipFill>
        <p:spPr>
          <a:xfrm>
            <a:off x="2574258" y="3073760"/>
            <a:ext cx="13139485" cy="65026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37330" y="1171575"/>
            <a:ext cx="8572512" cy="104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>
                <a:solidFill>
                  <a:srgbClr val="1B7B61"/>
                </a:solidFill>
                <a:latin typeface="Montserrat Classic Bold"/>
              </a:rPr>
              <a:t>The Conferences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5759">
            <a:off x="-8738360" y="1007194"/>
            <a:ext cx="13333944" cy="10836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1752" y="5076825"/>
            <a:ext cx="9949506" cy="28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2E2E2E"/>
                </a:solidFill>
                <a:latin typeface="Montserrat Classic Bold"/>
              </a:rPr>
              <a:t>A 2-day international conference</a:t>
            </a:r>
          </a:p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2E2E2E"/>
                </a:solidFill>
                <a:latin typeface="Montserrat Classic Bold"/>
              </a:rPr>
              <a:t>on current issues and ideas,</a:t>
            </a:r>
          </a:p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2E2E2E"/>
                </a:solidFill>
                <a:latin typeface="Montserrat Classic Bold"/>
              </a:rPr>
              <a:t>now in its 10th year,</a:t>
            </a:r>
          </a:p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2E2E2E"/>
                </a:solidFill>
                <a:latin typeface="Montserrat Classic Bold"/>
              </a:rPr>
              <a:t>run in association with the NYT.</a:t>
            </a:r>
          </a:p>
          <a:p>
            <a:pPr>
              <a:lnSpc>
                <a:spcPts val="4619"/>
              </a:lnSpc>
            </a:pPr>
            <a:r>
              <a:rPr lang="en-US" sz="3299" dirty="0">
                <a:solidFill>
                  <a:srgbClr val="2E2E2E"/>
                </a:solidFill>
                <a:latin typeface="Montserrat Classic Bold"/>
              </a:rPr>
              <a:t>Taking place in Athens.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986847" y="1028700"/>
            <a:ext cx="8272453" cy="4504664"/>
            <a:chOff x="0" y="0"/>
            <a:chExt cx="11029938" cy="600621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9108" b="9108"/>
            <a:stretch>
              <a:fillRect/>
            </a:stretch>
          </p:blipFill>
          <p:spPr>
            <a:xfrm>
              <a:off x="0" y="0"/>
              <a:ext cx="11029938" cy="600621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423" flipH="1">
            <a:off x="12625695" y="7261552"/>
            <a:ext cx="8063091" cy="6553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3779"/>
          <a:stretch>
            <a:fillRect/>
          </a:stretch>
        </p:blipFill>
        <p:spPr>
          <a:xfrm>
            <a:off x="0" y="8968488"/>
            <a:ext cx="3672212" cy="13185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3002" y="1314450"/>
            <a:ext cx="7598416" cy="282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0"/>
              </a:lnSpc>
            </a:pPr>
            <a:r>
              <a:rPr lang="en-US" sz="7300" dirty="0">
                <a:solidFill>
                  <a:srgbClr val="228F72"/>
                </a:solidFill>
                <a:latin typeface="Montserrat Classic Bold"/>
              </a:rPr>
              <a:t>The Athens</a:t>
            </a:r>
          </a:p>
          <a:p>
            <a:pPr>
              <a:lnSpc>
                <a:spcPts val="7300"/>
              </a:lnSpc>
            </a:pPr>
            <a:r>
              <a:rPr lang="en-US" sz="7300" dirty="0">
                <a:solidFill>
                  <a:srgbClr val="228F72"/>
                </a:solidFill>
                <a:latin typeface="Montserrat Classic Bold"/>
              </a:rPr>
              <a:t>Democracy Forum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9823" y="650370"/>
            <a:ext cx="9585776" cy="3713864"/>
            <a:chOff x="0" y="0"/>
            <a:chExt cx="12781035" cy="49518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9" b="269"/>
            <a:stretch>
              <a:fillRect/>
            </a:stretch>
          </p:blipFill>
          <p:spPr>
            <a:xfrm>
              <a:off x="0" y="0"/>
              <a:ext cx="12781035" cy="495181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049447" y="5143500"/>
            <a:ext cx="6209853" cy="3713864"/>
            <a:chOff x="0" y="0"/>
            <a:chExt cx="8279804" cy="49518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5175" b="5175"/>
            <a:stretch>
              <a:fillRect/>
            </a:stretch>
          </p:blipFill>
          <p:spPr>
            <a:xfrm>
              <a:off x="0" y="0"/>
              <a:ext cx="8279804" cy="4951819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5076825"/>
            <a:ext cx="8643605" cy="298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2E2E2E"/>
                </a:solidFill>
                <a:latin typeface="Montserrat Classic Bold"/>
              </a:rPr>
              <a:t>A 2- &amp; 1/2-days international conference on the relation between culture and democracy,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2E2E2E"/>
                </a:solidFill>
                <a:latin typeface="Montserrat Classic Bold"/>
              </a:rPr>
              <a:t>taking place in different European cities.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6557" y="1152525"/>
            <a:ext cx="7626551" cy="268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6900" dirty="0">
                <a:solidFill>
                  <a:srgbClr val="228F72"/>
                </a:solidFill>
                <a:latin typeface="Montserrat Classic Bold"/>
              </a:rPr>
              <a:t>The Art for</a:t>
            </a:r>
          </a:p>
          <a:p>
            <a:pPr>
              <a:lnSpc>
                <a:spcPts val="6900"/>
              </a:lnSpc>
            </a:pPr>
            <a:r>
              <a:rPr lang="en-US" sz="6900" dirty="0">
                <a:solidFill>
                  <a:srgbClr val="228F72"/>
                </a:solidFill>
                <a:latin typeface="Montserrat Classic Bold"/>
              </a:rPr>
              <a:t>Tomorrow Conference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42519" flipH="1" flipV="1">
            <a:off x="-3702779" y="7901245"/>
            <a:ext cx="8063091" cy="6553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59121">
            <a:off x="15091031" y="5585714"/>
            <a:ext cx="7629294" cy="78285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258071" y="-4629150"/>
            <a:ext cx="9022634" cy="92583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6347" y="3202251"/>
            <a:ext cx="9815307" cy="4208864"/>
            <a:chOff x="0" y="0"/>
            <a:chExt cx="18954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812800"/>
            </a:xfrm>
            <a:custGeom>
              <a:avLst/>
              <a:gdLst/>
              <a:ahLst/>
              <a:cxnLst/>
              <a:rect l="l" t="t" r="r" b="b"/>
              <a:pathLst>
                <a:path w="1895495" h="812800">
                  <a:moveTo>
                    <a:pt x="0" y="0"/>
                  </a:moveTo>
                  <a:lnTo>
                    <a:pt x="1895495" y="0"/>
                  </a:lnTo>
                  <a:lnTo>
                    <a:pt x="18954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36347" y="3428584"/>
            <a:ext cx="9815307" cy="241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 dirty="0">
                <a:solidFill>
                  <a:srgbClr val="231F20"/>
                </a:solidFill>
                <a:latin typeface="Montserrat Classic Bold"/>
              </a:rPr>
              <a:t>THE BUILDING</a:t>
            </a:r>
          </a:p>
          <a:p>
            <a:pPr algn="ctr">
              <a:lnSpc>
                <a:spcPts val="9748"/>
              </a:lnSpc>
            </a:pPr>
            <a:r>
              <a:rPr lang="en-US" sz="7063" spc="692" dirty="0">
                <a:solidFill>
                  <a:srgbClr val="231F20"/>
                </a:solidFill>
                <a:latin typeface="Montserrat Classic Bold"/>
              </a:rPr>
              <a:t>BLOCKS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6347" y="6211700"/>
            <a:ext cx="981530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231F20"/>
                </a:solidFill>
                <a:latin typeface="Canva Sans Italics"/>
              </a:rPr>
              <a:t>An Introductory Tour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59121">
            <a:off x="-4012602" y="5585714"/>
            <a:ext cx="7629294" cy="7828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6048">
            <a:off x="12243487" y="-1005305"/>
            <a:ext cx="10749463" cy="26873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52289" y="7562965"/>
            <a:ext cx="1183421" cy="23582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56713" y="1329033"/>
            <a:ext cx="14774573" cy="196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6"/>
              </a:lnSpc>
            </a:pPr>
            <a:r>
              <a:rPr lang="en-US" sz="5663" spc="555" dirty="0">
                <a:solidFill>
                  <a:srgbClr val="231F20"/>
                </a:solidFill>
                <a:latin typeface="Montserrat Classic Bold"/>
              </a:rPr>
              <a:t>Re-Imagining the Building Blocks of Liberal Democracy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74499" y="4013914"/>
            <a:ext cx="13139002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231F20"/>
                </a:solidFill>
                <a:latin typeface="Canva Sans Italics"/>
              </a:rPr>
              <a:t>A 3-Year international project encompassing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231F20"/>
                </a:solidFill>
                <a:latin typeface="Canva Sans Italics"/>
              </a:rPr>
              <a:t>the Global North &amp; the Global 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17305" y="2200127"/>
            <a:ext cx="5161342" cy="6507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42191" y="3396305"/>
            <a:ext cx="9610044" cy="4115423"/>
            <a:chOff x="0" y="0"/>
            <a:chExt cx="3682024" cy="15767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4235" y="3673321"/>
            <a:ext cx="1156649" cy="11737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908899" y="3624745"/>
            <a:ext cx="7132181" cy="289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8"/>
              </a:lnSpc>
            </a:pPr>
            <a:r>
              <a:rPr lang="en-US" sz="2810" spc="275">
                <a:solidFill>
                  <a:srgbClr val="231F20"/>
                </a:solidFill>
                <a:latin typeface="Montserrat Classic"/>
              </a:rPr>
              <a:t>To reach practical policy recommendations that can </a:t>
            </a:r>
          </a:p>
          <a:p>
            <a:pPr>
              <a:lnSpc>
                <a:spcPts val="3878"/>
              </a:lnSpc>
            </a:pPr>
            <a:r>
              <a:rPr lang="en-US" sz="2810" spc="275">
                <a:solidFill>
                  <a:srgbClr val="231F20"/>
                </a:solidFill>
                <a:latin typeface="Montserrat Classic"/>
              </a:rPr>
              <a:t>make liberal</a:t>
            </a:r>
          </a:p>
          <a:p>
            <a:pPr>
              <a:lnSpc>
                <a:spcPts val="3878"/>
              </a:lnSpc>
            </a:pPr>
            <a:r>
              <a:rPr lang="en-US" sz="2810" spc="275">
                <a:solidFill>
                  <a:srgbClr val="231F20"/>
                </a:solidFill>
                <a:latin typeface="Montserrat Classic"/>
              </a:rPr>
              <a:t>democracy more resilient </a:t>
            </a:r>
          </a:p>
          <a:p>
            <a:pPr>
              <a:lnSpc>
                <a:spcPts val="3878"/>
              </a:lnSpc>
            </a:pPr>
            <a:r>
              <a:rPr lang="en-US" sz="2810" spc="275">
                <a:solidFill>
                  <a:srgbClr val="231F20"/>
                </a:solidFill>
                <a:latin typeface="Montserrat Classic"/>
              </a:rPr>
              <a:t>to the dangers</a:t>
            </a:r>
          </a:p>
          <a:p>
            <a:pPr marL="0" lvl="0" indent="0" algn="l">
              <a:lnSpc>
                <a:spcPts val="3878"/>
              </a:lnSpc>
              <a:spcBef>
                <a:spcPct val="0"/>
              </a:spcBef>
            </a:pPr>
            <a:r>
              <a:rPr lang="en-US" sz="2810" spc="275">
                <a:solidFill>
                  <a:srgbClr val="231F20"/>
                </a:solidFill>
                <a:latin typeface="Montserrat Classic"/>
              </a:rPr>
              <a:t>of our Modern Times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2125" y="681233"/>
            <a:ext cx="9815307" cy="232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6763" spc="662" dirty="0">
                <a:solidFill>
                  <a:srgbClr val="231F20"/>
                </a:solidFill>
                <a:latin typeface="Montserrat Classic"/>
              </a:rPr>
              <a:t>THE PROJECT'S</a:t>
            </a:r>
          </a:p>
          <a:p>
            <a:pPr algn="ctr">
              <a:lnSpc>
                <a:spcPts val="9334"/>
              </a:lnSpc>
            </a:pPr>
            <a:r>
              <a:rPr lang="en-US" sz="6763" spc="662" dirty="0">
                <a:solidFill>
                  <a:srgbClr val="231F20"/>
                </a:solidFill>
                <a:latin typeface="Montserrat Classic"/>
              </a:rPr>
              <a:t>AIM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07472" y="6672678"/>
            <a:ext cx="7673056" cy="7673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93093" y="5506671"/>
            <a:ext cx="2438526" cy="2438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32149" y="6847241"/>
            <a:ext cx="2768657" cy="2768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0394" y="7119209"/>
            <a:ext cx="2662599" cy="26625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61017" y="2069558"/>
            <a:ext cx="4154866" cy="3303090"/>
            <a:chOff x="-82544" y="-299360"/>
            <a:chExt cx="1094286" cy="869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964" cy="303170"/>
            </a:xfrm>
            <a:custGeom>
              <a:avLst/>
              <a:gdLst/>
              <a:ahLst/>
              <a:cxnLst/>
              <a:rect l="l" t="t" r="r" b="b"/>
              <a:pathLst>
                <a:path w="914964" h="303170">
                  <a:moveTo>
                    <a:pt x="0" y="0"/>
                  </a:moveTo>
                  <a:lnTo>
                    <a:pt x="914964" y="0"/>
                  </a:lnTo>
                  <a:lnTo>
                    <a:pt x="914964" y="303170"/>
                  </a:lnTo>
                  <a:lnTo>
                    <a:pt x="0" y="30317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82544" y="-299360"/>
              <a:ext cx="1094286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New Democracy Foundation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04364" y="1846046"/>
            <a:ext cx="4702884" cy="3303085"/>
            <a:chOff x="-161828" y="-358228"/>
            <a:chExt cx="1238620" cy="8699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161828" y="-358228"/>
              <a:ext cx="123862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Tae Jae Academy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284209" y="2117406"/>
            <a:ext cx="3474003" cy="3303090"/>
            <a:chOff x="0" y="-286758"/>
            <a:chExt cx="914964" cy="8699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964" cy="303170"/>
            </a:xfrm>
            <a:custGeom>
              <a:avLst/>
              <a:gdLst/>
              <a:ahLst/>
              <a:cxnLst/>
              <a:rect l="l" t="t" r="r" b="b"/>
              <a:pathLst>
                <a:path w="914964" h="303170">
                  <a:moveTo>
                    <a:pt x="0" y="0"/>
                  </a:moveTo>
                  <a:lnTo>
                    <a:pt x="914964" y="0"/>
                  </a:lnTo>
                  <a:lnTo>
                    <a:pt x="914964" y="303170"/>
                  </a:lnTo>
                  <a:lnTo>
                    <a:pt x="0" y="30317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65976" y="-286758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Bertelsmann Stiftung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9722" y="-4833750"/>
            <a:ext cx="7616557" cy="78154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76364">
            <a:off x="-4105129" y="6530238"/>
            <a:ext cx="7616557" cy="78154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15785" y="7936159"/>
            <a:ext cx="2026995" cy="1028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16034" y="5925583"/>
            <a:ext cx="1592645" cy="1494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71478" y="7556325"/>
            <a:ext cx="1889999" cy="135049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74426" y="4547361"/>
            <a:ext cx="3360904" cy="42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Sydney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83067" y="1189491"/>
            <a:ext cx="12521865" cy="107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2"/>
              </a:lnSpc>
            </a:pPr>
            <a:r>
              <a:rPr lang="en-US" sz="6363" spc="623" dirty="0">
                <a:solidFill>
                  <a:srgbClr val="231F20"/>
                </a:solidFill>
                <a:latin typeface="Montserrat Classic Bold"/>
              </a:rPr>
              <a:t>The Partners - The Places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31904" y="3929578"/>
            <a:ext cx="3360904" cy="42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Seoul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97308" y="4538262"/>
            <a:ext cx="3360904" cy="42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Washington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23413" y="3020826"/>
            <a:ext cx="6641175" cy="1771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17483" y="6240546"/>
            <a:ext cx="9253034" cy="78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9"/>
              </a:lnSpc>
            </a:pPr>
            <a:r>
              <a:rPr lang="en-US" sz="5909">
                <a:solidFill>
                  <a:srgbClr val="1B7B61"/>
                </a:solidFill>
                <a:latin typeface="Montserrat Classic"/>
              </a:rPr>
              <a:t>Our Beliefs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57269" y="786871"/>
            <a:ext cx="12973462" cy="8713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5759">
            <a:off x="11318148" y="-4312634"/>
            <a:ext cx="9495369" cy="77171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5759">
            <a:off x="-4361085" y="5095887"/>
            <a:ext cx="9495369" cy="77171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07915" y="5355741"/>
            <a:ext cx="7947104" cy="7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8"/>
              </a:lnSpc>
            </a:pPr>
            <a:r>
              <a:rPr lang="en-US" sz="5848">
                <a:solidFill>
                  <a:srgbClr val="1B7B61"/>
                </a:solidFill>
                <a:latin typeface="Montserrat Classic Bold"/>
              </a:rPr>
              <a:t>WHO WE 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07472" y="6672678"/>
            <a:ext cx="7673056" cy="7673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56595" y="7542299"/>
            <a:ext cx="2238367" cy="2238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10099" y="7377531"/>
            <a:ext cx="2238367" cy="223836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363198" y="1962777"/>
            <a:ext cx="4418244" cy="3303090"/>
            <a:chOff x="494582" y="-296603"/>
            <a:chExt cx="1163653" cy="869950"/>
          </a:xfrm>
        </p:grpSpPr>
        <p:sp>
          <p:nvSpPr>
            <p:cNvPr id="7" name="Freeform 7"/>
            <p:cNvSpPr/>
            <p:nvPr/>
          </p:nvSpPr>
          <p:spPr>
            <a:xfrm>
              <a:off x="602791" y="-6512"/>
              <a:ext cx="914964" cy="303170"/>
            </a:xfrm>
            <a:custGeom>
              <a:avLst/>
              <a:gdLst/>
              <a:ahLst/>
              <a:cxnLst/>
              <a:rect l="l" t="t" r="r" b="b"/>
              <a:pathLst>
                <a:path w="914964" h="303170">
                  <a:moveTo>
                    <a:pt x="0" y="0"/>
                  </a:moveTo>
                  <a:lnTo>
                    <a:pt x="914964" y="0"/>
                  </a:lnTo>
                  <a:lnTo>
                    <a:pt x="914964" y="303170"/>
                  </a:lnTo>
                  <a:lnTo>
                    <a:pt x="0" y="30317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494582" y="-296603"/>
              <a:ext cx="116365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Konrad Adenauer Stiftung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38776" y="1962777"/>
            <a:ext cx="3474003" cy="3303090"/>
            <a:chOff x="971415" y="-323092"/>
            <a:chExt cx="914964" cy="869950"/>
          </a:xfrm>
        </p:grpSpPr>
        <p:sp>
          <p:nvSpPr>
            <p:cNvPr id="10" name="Freeform 10"/>
            <p:cNvSpPr/>
            <p:nvPr/>
          </p:nvSpPr>
          <p:spPr>
            <a:xfrm>
              <a:off x="971415" y="-21047"/>
              <a:ext cx="914964" cy="303170"/>
            </a:xfrm>
            <a:custGeom>
              <a:avLst/>
              <a:gdLst/>
              <a:ahLst/>
              <a:cxnLst/>
              <a:rect l="l" t="t" r="r" b="b"/>
              <a:pathLst>
                <a:path w="914964" h="303170">
                  <a:moveTo>
                    <a:pt x="0" y="0"/>
                  </a:moveTo>
                  <a:lnTo>
                    <a:pt x="914964" y="0"/>
                  </a:lnTo>
                  <a:lnTo>
                    <a:pt x="914964" y="303170"/>
                  </a:lnTo>
                  <a:lnTo>
                    <a:pt x="0" y="30317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22497" y="-323092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Idea</a:t>
              </a:r>
            </a:p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 err="1">
                  <a:solidFill>
                    <a:srgbClr val="FFFFFF"/>
                  </a:solidFill>
                  <a:latin typeface="DM Sans Bold"/>
                </a:rPr>
                <a:t>Sapienship</a:t>
              </a:r>
              <a:endParaRPr lang="en-US" sz="2981" spc="29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9722" y="-4833750"/>
            <a:ext cx="7616557" cy="78154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76364">
            <a:off x="-4105129" y="6530238"/>
            <a:ext cx="7616557" cy="78154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44681" y="7628639"/>
            <a:ext cx="1769203" cy="14286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02729" y="8103482"/>
            <a:ext cx="1546095" cy="11160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750660" y="4479550"/>
            <a:ext cx="3360904" cy="42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Berlin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83067" y="1189491"/>
            <a:ext cx="12521865" cy="107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2"/>
              </a:lnSpc>
            </a:pPr>
            <a:r>
              <a:rPr lang="en-US" sz="6363" spc="623">
                <a:solidFill>
                  <a:srgbClr val="231F20"/>
                </a:solidFill>
                <a:latin typeface="Montserrat Classic Bold"/>
              </a:rPr>
              <a:t>The Partners - The Places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41774" y="4547361"/>
            <a:ext cx="3360904" cy="42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Tel Aviv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53425" y="7754614"/>
            <a:ext cx="2115246" cy="2115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16494" y="6236524"/>
            <a:ext cx="2147032" cy="21470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45576" y="7600859"/>
            <a:ext cx="2274869" cy="22748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24192" y="1875817"/>
            <a:ext cx="3734013" cy="3303085"/>
            <a:chOff x="-26361" y="-354306"/>
            <a:chExt cx="983444" cy="869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-26361" y="-354306"/>
              <a:ext cx="983444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 panose="020B0604020202020204" charset="0"/>
                </a:rPr>
                <a:t>Eidos Foundation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63363" y="3725543"/>
            <a:ext cx="3734014" cy="2481678"/>
            <a:chOff x="194444" y="-208631"/>
            <a:chExt cx="1016142" cy="587851"/>
          </a:xfrm>
        </p:grpSpPr>
        <p:sp>
          <p:nvSpPr>
            <p:cNvPr id="9" name="Freeform 9"/>
            <p:cNvSpPr/>
            <p:nvPr/>
          </p:nvSpPr>
          <p:spPr>
            <a:xfrm>
              <a:off x="194444" y="-116367"/>
              <a:ext cx="1016142" cy="408222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77764" y="-208631"/>
              <a:ext cx="849501" cy="587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 panose="020B0604020202020204" charset="0"/>
                </a:rPr>
                <a:t>Innovation For Development Foundation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98685" y="3312560"/>
            <a:ext cx="4010508" cy="3303085"/>
            <a:chOff x="-377182" y="134261"/>
            <a:chExt cx="1056266" cy="869950"/>
          </a:xfrm>
        </p:grpSpPr>
        <p:sp>
          <p:nvSpPr>
            <p:cNvPr id="12" name="Freeform 12"/>
            <p:cNvSpPr/>
            <p:nvPr/>
          </p:nvSpPr>
          <p:spPr>
            <a:xfrm>
              <a:off x="-377182" y="484784"/>
              <a:ext cx="1046938" cy="170593"/>
            </a:xfrm>
            <a:custGeom>
              <a:avLst/>
              <a:gdLst/>
              <a:ahLst/>
              <a:cxnLst/>
              <a:rect l="l" t="t" r="r" b="b"/>
              <a:pathLst>
                <a:path w="1046938" h="170593">
                  <a:moveTo>
                    <a:pt x="0" y="0"/>
                  </a:moveTo>
                  <a:lnTo>
                    <a:pt x="1046938" y="0"/>
                  </a:lnTo>
                  <a:lnTo>
                    <a:pt x="1046938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367854" y="134261"/>
              <a:ext cx="1046938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 err="1">
                  <a:solidFill>
                    <a:srgbClr val="FFFFFF"/>
                  </a:solidFill>
                  <a:latin typeface="Montserrat Classic" panose="020B0604020202020204" charset="0"/>
                </a:rPr>
                <a:t>Sekyra</a:t>
              </a:r>
              <a:r>
                <a:rPr lang="en-US" sz="2981" spc="29" dirty="0">
                  <a:solidFill>
                    <a:srgbClr val="FFFFFF"/>
                  </a:solidFill>
                  <a:latin typeface="Montserrat Classic" panose="020B0604020202020204" charset="0"/>
                </a:rPr>
                <a:t> Foundation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79722" y="-4833750"/>
            <a:ext cx="7616557" cy="78154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76364">
            <a:off x="-4105129" y="6530238"/>
            <a:ext cx="7616557" cy="78154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7859" y="8059052"/>
            <a:ext cx="1175206" cy="14237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69854" y="7891853"/>
            <a:ext cx="1391241" cy="169288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87451" y="6390552"/>
            <a:ext cx="1605117" cy="1555504"/>
          </a:xfrm>
          <a:prstGeom prst="rect">
            <a:avLst/>
          </a:prstGeom>
        </p:spPr>
      </p:pic>
      <p:sp>
        <p:nvSpPr>
          <p:cNvPr id="24" name="AutoShape 24"/>
          <p:cNvSpPr/>
          <p:nvPr/>
        </p:nvSpPr>
        <p:spPr>
          <a:xfrm>
            <a:off x="3963525" y="7310041"/>
            <a:ext cx="2334346" cy="150219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flipV="1">
            <a:off x="8267625" y="8812231"/>
            <a:ext cx="2860414" cy="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7" name="Group 27"/>
          <p:cNvGrpSpPr/>
          <p:nvPr/>
        </p:nvGrpSpPr>
        <p:grpSpPr>
          <a:xfrm>
            <a:off x="14657670" y="1915159"/>
            <a:ext cx="3474003" cy="3303085"/>
            <a:chOff x="-129958" y="-792808"/>
            <a:chExt cx="914964" cy="869950"/>
          </a:xfrm>
        </p:grpSpPr>
        <p:sp>
          <p:nvSpPr>
            <p:cNvPr id="28" name="Freeform 28"/>
            <p:cNvSpPr/>
            <p:nvPr/>
          </p:nvSpPr>
          <p:spPr>
            <a:xfrm>
              <a:off x="-129958" y="-447483"/>
              <a:ext cx="914964" cy="226992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-83202" y="-792808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400" spc="29" dirty="0">
                  <a:solidFill>
                    <a:srgbClr val="FFFFFF"/>
                  </a:solidFill>
                  <a:latin typeface="Montserrat Classic" panose="020B0604020202020204" charset="0"/>
                </a:rPr>
                <a:t>Microsoft</a:t>
              </a:r>
            </a:p>
            <a:p>
              <a:pPr marL="0" lvl="0" indent="0" algn="ctr">
                <a:spcBef>
                  <a:spcPct val="0"/>
                </a:spcBef>
              </a:pPr>
              <a:r>
                <a:rPr lang="en-US" sz="2400" spc="29" dirty="0" err="1">
                  <a:solidFill>
                    <a:srgbClr val="FFFFFF"/>
                  </a:solidFill>
                  <a:latin typeface="Montserrat Classic" panose="020B0604020202020204" charset="0"/>
                </a:rPr>
                <a:t>ENAfrica</a:t>
              </a:r>
              <a:endParaRPr lang="en-US" sz="3200" spc="29" dirty="0">
                <a:solidFill>
                  <a:srgbClr val="FFFFFF"/>
                </a:solidFill>
                <a:latin typeface="Montserrat Classic" panose="020B0604020202020204" charset="0"/>
              </a:endParaRPr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04932" y="6236524"/>
            <a:ext cx="2231992" cy="2231992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1207594" y="4066584"/>
            <a:ext cx="3360904" cy="39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Montserrat Classic" panose="020B0604020202020204" charset="0"/>
              </a:rPr>
              <a:t>Bucharest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883067" y="1189491"/>
            <a:ext cx="12521865" cy="107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2"/>
              </a:lnSpc>
            </a:pPr>
            <a:r>
              <a:rPr lang="en-US" sz="6363" spc="623" dirty="0">
                <a:solidFill>
                  <a:srgbClr val="231F20"/>
                </a:solidFill>
                <a:latin typeface="Montserrat Classic Bold"/>
              </a:rPr>
              <a:t>The Partners - The Places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98812" y="5404736"/>
            <a:ext cx="3360904" cy="39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Montserrat Classic" panose="020B0604020202020204" charset="0"/>
              </a:rPr>
              <a:t>Prague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849918" y="6055133"/>
            <a:ext cx="3360904" cy="39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Montserrat Classic" panose="020B0604020202020204" charset="0"/>
              </a:rPr>
              <a:t>Bogota</a:t>
            </a:r>
          </a:p>
        </p:txBody>
      </p:sp>
      <p:sp>
        <p:nvSpPr>
          <p:cNvPr id="39" name="TextBox 33">
            <a:extLst>
              <a:ext uri="{FF2B5EF4-FFF2-40B4-BE49-F238E27FC236}">
                <a16:creationId xmlns:a16="http://schemas.microsoft.com/office/drawing/2014/main" id="{AECC3BCA-A8AD-47F9-1B0A-023A072D9F5D}"/>
              </a:ext>
            </a:extLst>
          </p:cNvPr>
          <p:cNvSpPr txBox="1"/>
          <p:nvPr/>
        </p:nvSpPr>
        <p:spPr>
          <a:xfrm>
            <a:off x="14714220" y="4115047"/>
            <a:ext cx="3360904" cy="39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64"/>
              </a:lnSpc>
              <a:spcBef>
                <a:spcPct val="0"/>
              </a:spcBef>
            </a:pPr>
            <a:r>
              <a:rPr lang="en-US" sz="2510" spc="246" dirty="0">
                <a:solidFill>
                  <a:srgbClr val="231F20"/>
                </a:solidFill>
                <a:latin typeface="Montserrat Classic" panose="020B0604020202020204" charset="0"/>
              </a:rPr>
              <a:t>Nairobi</a:t>
            </a:r>
          </a:p>
        </p:txBody>
      </p:sp>
      <p:pic>
        <p:nvPicPr>
          <p:cNvPr id="45" name="Picture 19">
            <a:extLst>
              <a:ext uri="{FF2B5EF4-FFF2-40B4-BE49-F238E27FC236}">
                <a16:creationId xmlns:a16="http://schemas.microsoft.com/office/drawing/2014/main" id="{3AA4B69D-9EA8-F747-B53F-912471AE13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807108" y="6522164"/>
            <a:ext cx="1283562" cy="1608108"/>
          </a:xfrm>
          <a:prstGeom prst="rect">
            <a:avLst/>
          </a:prstGeom>
        </p:spPr>
      </p:pic>
      <p:sp>
        <p:nvSpPr>
          <p:cNvPr id="16" name="AutoShape 24">
            <a:extLst>
              <a:ext uri="{FF2B5EF4-FFF2-40B4-BE49-F238E27FC236}">
                <a16:creationId xmlns:a16="http://schemas.microsoft.com/office/drawing/2014/main" id="{91F4D81C-9893-F7DF-4123-B3EE9D3CBCC2}"/>
              </a:ext>
            </a:extLst>
          </p:cNvPr>
          <p:cNvSpPr/>
          <p:nvPr/>
        </p:nvSpPr>
        <p:spPr>
          <a:xfrm flipV="1">
            <a:off x="13437982" y="7508693"/>
            <a:ext cx="1966950" cy="13035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3067" y="1189491"/>
            <a:ext cx="12521865" cy="107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2"/>
              </a:lnSpc>
            </a:pPr>
            <a:r>
              <a:rPr lang="en-US" sz="6363" spc="623">
                <a:solidFill>
                  <a:srgbClr val="231F20"/>
                </a:solidFill>
                <a:latin typeface="Montserrat Classic Bold"/>
              </a:rPr>
              <a:t>The Associates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948143">
            <a:off x="13399201" y="7196984"/>
            <a:ext cx="658368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2219">
            <a:off x="-563126" y="-973910"/>
            <a:ext cx="3183653" cy="60172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78123" y="2643128"/>
            <a:ext cx="2423716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ATLAS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00385" y="3706467"/>
            <a:ext cx="3179895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McKinsey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75688" y="4769807"/>
            <a:ext cx="6461257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>
                <a:solidFill>
                  <a:srgbClr val="231F20"/>
                </a:solidFill>
                <a:latin typeface="Montserrat Classic"/>
              </a:rPr>
              <a:t>The Berggruen Institue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0332" y="5833146"/>
            <a:ext cx="6925204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>
                <a:solidFill>
                  <a:srgbClr val="231F20"/>
                </a:solidFill>
                <a:latin typeface="Montserrat Classic"/>
              </a:rPr>
              <a:t>Ban Ki Moon Foundation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29998" y="6896486"/>
            <a:ext cx="6656255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>
                <a:solidFill>
                  <a:srgbClr val="231F20"/>
                </a:solidFill>
                <a:latin typeface="Montserrat Classic"/>
              </a:rPr>
              <a:t>Mo Ibrahim Foundation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93046" y="7959826"/>
            <a:ext cx="3719777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>
                <a:solidFill>
                  <a:srgbClr val="231F20"/>
                </a:solidFill>
                <a:latin typeface="Montserrat Classic"/>
              </a:rPr>
              <a:t>Libra Group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49280" y="8888555"/>
            <a:ext cx="3490320" cy="616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9039" lvl="1" indent="-419519" algn="ctr">
              <a:lnSpc>
                <a:spcPts val="5440"/>
              </a:lnSpc>
              <a:buFont typeface="Arial"/>
              <a:buChar char="•"/>
            </a:pPr>
            <a:r>
              <a:rPr lang="en-US" sz="3886" dirty="0" err="1">
                <a:solidFill>
                  <a:srgbClr val="231F20"/>
                </a:solidFill>
                <a:latin typeface="Montserrat Classic"/>
              </a:rPr>
              <a:t>ElectHer</a:t>
            </a:r>
            <a:endParaRPr lang="en-US" sz="3886" dirty="0">
              <a:solidFill>
                <a:srgbClr val="231F20"/>
              </a:solidFill>
              <a:latin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69367" y="-10264537"/>
            <a:ext cx="15841853" cy="1625563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0102" y="3050031"/>
            <a:ext cx="12057353" cy="296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78"/>
              </a:lnSpc>
            </a:pPr>
            <a:r>
              <a:rPr lang="en-US" sz="8607" spc="843">
                <a:solidFill>
                  <a:srgbClr val="FFFFFF"/>
                </a:solidFill>
                <a:latin typeface="Montserrat Classic Bold"/>
              </a:rPr>
              <a:t>HOW IT ALL STARTED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47294" y="-3843198"/>
            <a:ext cx="15841853" cy="162556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84419" y="6577214"/>
            <a:ext cx="10951206" cy="99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898" spc="284">
                <a:solidFill>
                  <a:srgbClr val="F5FFF5"/>
                </a:solidFill>
                <a:latin typeface="Montserrat Classic"/>
              </a:rPr>
              <a:t>The Athens Democracy Forum as an incubator of</a:t>
            </a:r>
          </a:p>
          <a:p>
            <a:pPr algn="l">
              <a:lnSpc>
                <a:spcPts val="3999"/>
              </a:lnSpc>
            </a:pPr>
            <a:r>
              <a:rPr lang="en-US" sz="2898" spc="284">
                <a:solidFill>
                  <a:srgbClr val="F5FFF5"/>
                </a:solidFill>
                <a:latin typeface="Montserrat Classic"/>
              </a:rPr>
              <a:t>ideas and a space to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51022" y="-4729397"/>
            <a:ext cx="7616557" cy="7815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1369" y="-3442596"/>
            <a:ext cx="6709932" cy="688519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257764" y="1875495"/>
            <a:ext cx="5163783" cy="3339260"/>
            <a:chOff x="-76717" y="-365788"/>
            <a:chExt cx="1360009" cy="879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76717" y="-365788"/>
              <a:ext cx="1360009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SEPTEMBER 2021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98785" y="4849149"/>
            <a:ext cx="9034431" cy="1276016"/>
            <a:chOff x="0" y="0"/>
            <a:chExt cx="1744696" cy="246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4696" cy="246420"/>
            </a:xfrm>
            <a:custGeom>
              <a:avLst/>
              <a:gdLst/>
              <a:ahLst/>
              <a:cxnLst/>
              <a:rect l="l" t="t" r="r" b="b"/>
              <a:pathLst>
                <a:path w="1744696" h="246420">
                  <a:moveTo>
                    <a:pt x="0" y="0"/>
                  </a:moveTo>
                  <a:lnTo>
                    <a:pt x="1744696" y="0"/>
                  </a:lnTo>
                  <a:lnTo>
                    <a:pt x="1744696" y="246420"/>
                  </a:lnTo>
                  <a:lnTo>
                    <a:pt x="0" y="246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88357" y="7486074"/>
            <a:ext cx="9034431" cy="1507686"/>
            <a:chOff x="0" y="0"/>
            <a:chExt cx="1744696" cy="291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44696" cy="291159"/>
            </a:xfrm>
            <a:custGeom>
              <a:avLst/>
              <a:gdLst/>
              <a:ahLst/>
              <a:cxnLst/>
              <a:rect l="l" t="t" r="r" b="b"/>
              <a:pathLst>
                <a:path w="1744696" h="291159">
                  <a:moveTo>
                    <a:pt x="0" y="0"/>
                  </a:moveTo>
                  <a:lnTo>
                    <a:pt x="1744696" y="0"/>
                  </a:lnTo>
                  <a:lnTo>
                    <a:pt x="1744696" y="291159"/>
                  </a:lnTo>
                  <a:lnTo>
                    <a:pt x="0" y="2911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b="3376"/>
          <a:stretch>
            <a:fillRect/>
          </a:stretch>
        </p:blipFill>
        <p:spPr>
          <a:xfrm>
            <a:off x="1459362" y="4047982"/>
            <a:ext cx="4798402" cy="30930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16001" y="6517486"/>
            <a:ext cx="5163783" cy="344486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690980" y="580083"/>
            <a:ext cx="10906040" cy="210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6130" spc="600" dirty="0">
                <a:solidFill>
                  <a:srgbClr val="FFFFFF"/>
                </a:solidFill>
                <a:latin typeface="Montserrat Classic Bold"/>
              </a:rPr>
              <a:t>ATHENS </a:t>
            </a:r>
          </a:p>
          <a:p>
            <a:pPr algn="ctr">
              <a:lnSpc>
                <a:spcPts val="8460"/>
              </a:lnSpc>
            </a:pPr>
            <a:r>
              <a:rPr lang="en-US" sz="6130" spc="600" dirty="0">
                <a:solidFill>
                  <a:srgbClr val="FFFFFF"/>
                </a:solidFill>
                <a:latin typeface="Montserrat Classic Bold"/>
              </a:rPr>
              <a:t>DEMOCRACY FORUM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29976" y="5096538"/>
            <a:ext cx="8900334" cy="68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4"/>
              </a:lnSpc>
            </a:pPr>
            <a:r>
              <a:rPr lang="en-US" sz="1981" spc="194" dirty="0">
                <a:solidFill>
                  <a:srgbClr val="231F20"/>
                </a:solidFill>
                <a:latin typeface="Montserrat Classic"/>
              </a:rPr>
              <a:t>All the talk was about the dangers faced by liberal democracies.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98785" y="6632355"/>
            <a:ext cx="8900334" cy="402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6"/>
              </a:lnSpc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But..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2455" y="7724199"/>
            <a:ext cx="8900334" cy="103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4"/>
              </a:lnSpc>
            </a:pPr>
            <a:r>
              <a:rPr lang="en-US" sz="1981" spc="194" dirty="0">
                <a:solidFill>
                  <a:srgbClr val="231F20"/>
                </a:solidFill>
                <a:latin typeface="Montserrat Classic"/>
              </a:rPr>
              <a:t>Is Think and Talk enough?</a:t>
            </a:r>
          </a:p>
          <a:p>
            <a:pPr>
              <a:lnSpc>
                <a:spcPts val="2734"/>
              </a:lnSpc>
            </a:pPr>
            <a:r>
              <a:rPr lang="en-US" sz="1981" spc="194" dirty="0">
                <a:solidFill>
                  <a:srgbClr val="231F20"/>
                </a:solidFill>
                <a:latin typeface="Montserrat Classic"/>
              </a:rPr>
              <a:t>What about doing something to meet these dangers?</a:t>
            </a:r>
          </a:p>
          <a:p>
            <a:pPr>
              <a:lnSpc>
                <a:spcPts val="2734"/>
              </a:lnSpc>
            </a:pPr>
            <a:r>
              <a:rPr lang="en-US" sz="1981" spc="194" dirty="0">
                <a:solidFill>
                  <a:srgbClr val="231F20"/>
                </a:solidFill>
                <a:latin typeface="Montserrat Classic"/>
              </a:rPr>
              <a:t>What about </a:t>
            </a:r>
            <a:r>
              <a:rPr lang="en-US" sz="1981" spc="194" dirty="0">
                <a:solidFill>
                  <a:srgbClr val="231F20"/>
                </a:solidFill>
                <a:latin typeface="Montserrat Classic Bold"/>
              </a:rPr>
              <a:t>DO</a:t>
            </a:r>
            <a:r>
              <a:rPr lang="en-US" sz="1981" spc="194" dirty="0">
                <a:solidFill>
                  <a:srgbClr val="231F20"/>
                </a:solidFill>
                <a:latin typeface="Montserrat Classic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-2260368" y="-6467056"/>
            <a:ext cx="7835077" cy="10939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4486" y="3146349"/>
            <a:ext cx="1508166" cy="2291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5253">
            <a:off x="17068439" y="4626707"/>
            <a:ext cx="7835077" cy="1093902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454591" y="5905218"/>
            <a:ext cx="151089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518028" y="5675886"/>
            <a:ext cx="501082" cy="501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71132" y="3418840"/>
            <a:ext cx="1789746" cy="93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5"/>
              </a:lnSpc>
            </a:pPr>
            <a:r>
              <a:rPr lang="en-US" sz="5547" spc="543" dirty="0">
                <a:solidFill>
                  <a:srgbClr val="FFFBFB"/>
                </a:solidFill>
                <a:latin typeface="DM San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5041" y="6376857"/>
            <a:ext cx="3467055" cy="151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2951" spc="289">
                <a:solidFill>
                  <a:srgbClr val="231F20"/>
                </a:solidFill>
                <a:latin typeface="DM Sans Bold"/>
              </a:rPr>
              <a:t>What is the meaning of "resiliency"?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54153" y="3144190"/>
            <a:ext cx="1508166" cy="229141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006328" y="5673728"/>
            <a:ext cx="501082" cy="50108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554152" y="3463867"/>
            <a:ext cx="1497387" cy="82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1"/>
              </a:lnSpc>
            </a:pPr>
            <a:r>
              <a:rPr lang="en-US" sz="4892" spc="479" dirty="0">
                <a:solidFill>
                  <a:srgbClr val="FFFBFB"/>
                </a:solidFill>
                <a:latin typeface="DM Sans Bold"/>
              </a:rPr>
              <a:t>02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0789" y="3105076"/>
            <a:ext cx="1508166" cy="229141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0652679" y="5673728"/>
            <a:ext cx="501082" cy="5010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083040" y="3368403"/>
            <a:ext cx="1651182" cy="91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4"/>
              </a:lnSpc>
            </a:pPr>
            <a:r>
              <a:rPr lang="en-US" sz="5394" spc="528" dirty="0">
                <a:solidFill>
                  <a:srgbClr val="FFFBFB"/>
                </a:solidFill>
                <a:latin typeface="DM Sans Bold"/>
              </a:rPr>
              <a:t>03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40671" y="3144190"/>
            <a:ext cx="1508166" cy="22914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4648723" y="5702301"/>
            <a:ext cx="501082" cy="50108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129891" y="3511394"/>
            <a:ext cx="1513852" cy="83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4946" spc="484" dirty="0">
                <a:solidFill>
                  <a:srgbClr val="FFFBFB"/>
                </a:solidFill>
                <a:latin typeface="DM Sans Bold"/>
              </a:rPr>
              <a:t>04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33023" y="631512"/>
            <a:ext cx="10821953" cy="75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>
                <a:solidFill>
                  <a:srgbClr val="000000"/>
                </a:solidFill>
                <a:latin typeface="Montserrat Classic Bold"/>
              </a:rPr>
              <a:t>FIRST STEPS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574499" y="1471757"/>
            <a:ext cx="13139002" cy="1261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231F20"/>
                </a:solidFill>
                <a:latin typeface="Montserrat Classic"/>
              </a:rPr>
              <a:t>An Academic Committee to deal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231F20"/>
                </a:solidFill>
                <a:latin typeface="Montserrat Classic"/>
              </a:rPr>
              <a:t>with the following issues: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574709" y="6374834"/>
            <a:ext cx="3467055" cy="202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2951" spc="289">
                <a:solidFill>
                  <a:srgbClr val="231F20"/>
                </a:solidFill>
                <a:latin typeface="DM Sans Bold"/>
              </a:rPr>
              <a:t>Do we need theoretical or practical resiliency?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64439" y="6376857"/>
            <a:ext cx="3467055" cy="151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2951" spc="289">
                <a:solidFill>
                  <a:srgbClr val="231F20"/>
                </a:solidFill>
                <a:latin typeface="DM Sans Bold"/>
              </a:rPr>
              <a:t>If theoretical,</a:t>
            </a:r>
          </a:p>
          <a:p>
            <a:pPr algn="ctr">
              <a:lnSpc>
                <a:spcPts val="4073"/>
              </a:lnSpc>
            </a:pPr>
            <a:r>
              <a:rPr lang="en-US" sz="2951" spc="289">
                <a:solidFill>
                  <a:srgbClr val="231F20"/>
                </a:solidFill>
                <a:latin typeface="DM Sans Bold"/>
              </a:rPr>
              <a:t>is there enough time?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19599" y="6406300"/>
            <a:ext cx="4186671" cy="254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2951" spc="289" dirty="0">
                <a:solidFill>
                  <a:srgbClr val="231F20"/>
                </a:solidFill>
                <a:latin typeface="DM Sans Bold"/>
              </a:rPr>
              <a:t>If practical,</a:t>
            </a:r>
          </a:p>
          <a:p>
            <a:pPr algn="ctr">
              <a:lnSpc>
                <a:spcPts val="4073"/>
              </a:lnSpc>
            </a:pPr>
            <a:r>
              <a:rPr lang="en-US" sz="2951" spc="289" dirty="0">
                <a:solidFill>
                  <a:srgbClr val="231F20"/>
                </a:solidFill>
                <a:latin typeface="DM Sans Bold"/>
              </a:rPr>
              <a:t>at which function of liberal democracy should one intervene?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6827" y="8908733"/>
            <a:ext cx="1313900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8" lvl="1" indent="-388624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231F20"/>
                </a:solidFill>
                <a:latin typeface="Montserrat Classic"/>
              </a:rPr>
              <a:t>The operative word was "function"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7869">
            <a:off x="12052165" y="1118883"/>
            <a:ext cx="12471670" cy="5351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6379"/>
          <a:stretch>
            <a:fillRect/>
          </a:stretch>
        </p:blipFill>
        <p:spPr>
          <a:xfrm>
            <a:off x="7901441" y="7730111"/>
            <a:ext cx="4876482" cy="5164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7869">
            <a:off x="-5741552" y="10359379"/>
            <a:ext cx="12471670" cy="5351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0174" r="4586"/>
          <a:stretch>
            <a:fillRect/>
          </a:stretch>
        </p:blipFill>
        <p:spPr>
          <a:xfrm>
            <a:off x="11973372" y="2071087"/>
            <a:ext cx="6949660" cy="710658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80068" y="3562488"/>
            <a:ext cx="4225239" cy="4296788"/>
            <a:chOff x="0" y="0"/>
            <a:chExt cx="1112820" cy="11316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12820" cy="1131664"/>
            </a:xfrm>
            <a:custGeom>
              <a:avLst/>
              <a:gdLst/>
              <a:ahLst/>
              <a:cxnLst/>
              <a:rect l="l" t="t" r="r" b="b"/>
              <a:pathLst>
                <a:path w="1112820" h="1131664">
                  <a:moveTo>
                    <a:pt x="0" y="0"/>
                  </a:moveTo>
                  <a:lnTo>
                    <a:pt x="1112820" y="0"/>
                  </a:lnTo>
                  <a:lnTo>
                    <a:pt x="1112820" y="1131664"/>
                  </a:lnTo>
                  <a:lnTo>
                    <a:pt x="0" y="1131664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8626" y="4245271"/>
            <a:ext cx="2808122" cy="180833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57285" y="2141435"/>
            <a:ext cx="11316087" cy="678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people who participate - when and how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voting - ability and legitimacy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executive and the Legislature -</a:t>
            </a:r>
          </a:p>
          <a:p>
            <a:pPr>
              <a:lnSpc>
                <a:spcPts val="3160"/>
              </a:lnSpc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     fight and balance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parties - money and influence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knowledge - information,</a:t>
            </a:r>
          </a:p>
          <a:p>
            <a:pPr>
              <a:lnSpc>
                <a:spcPts val="3160"/>
              </a:lnSpc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     disinformation, truth and lies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business world - an enemy</a:t>
            </a:r>
          </a:p>
          <a:p>
            <a:pPr>
              <a:lnSpc>
                <a:spcPts val="3160"/>
              </a:lnSpc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     or a friend of democracy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Artificial Intelligence and Biotechnology - </a:t>
            </a:r>
          </a:p>
          <a:p>
            <a:pPr>
              <a:lnSpc>
                <a:spcPts val="3160"/>
              </a:lnSpc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     the need for new ethics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24859" y="6504746"/>
            <a:ext cx="4135657" cy="57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381" spc="331">
                <a:solidFill>
                  <a:srgbClr val="FDFBFB"/>
                </a:solidFill>
                <a:latin typeface="DM Sans Bold"/>
              </a:rPr>
              <a:t>FUNCTIONS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07747"/>
            <a:ext cx="10821953" cy="75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>
                <a:solidFill>
                  <a:srgbClr val="000000"/>
                </a:solidFill>
                <a:latin typeface="Montserrat Classic"/>
              </a:rPr>
              <a:t>Critical Functions Prioritized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7869">
            <a:off x="12052165" y="1118883"/>
            <a:ext cx="12471670" cy="5351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7869">
            <a:off x="-5741552" y="10359379"/>
            <a:ext cx="12471670" cy="53514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63110" y="2796175"/>
            <a:ext cx="8074627" cy="53867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73496" y="2943826"/>
            <a:ext cx="11316087" cy="405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Power of the People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Power of Voting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Power of the Executive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Power of Parties</a:t>
            </a:r>
          </a:p>
          <a:p>
            <a:pPr>
              <a:lnSpc>
                <a:spcPts val="3160"/>
              </a:lnSpc>
            </a:pPr>
            <a:endParaRPr lang="en-US" sz="3200" spc="224" dirty="0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 dirty="0">
                <a:solidFill>
                  <a:srgbClr val="231F20"/>
                </a:solidFill>
                <a:latin typeface="Montserrat Classic"/>
              </a:rPr>
              <a:t>The Power of Information</a:t>
            </a:r>
          </a:p>
          <a:p>
            <a:pPr>
              <a:lnSpc>
                <a:spcPts val="3160"/>
              </a:lnSpc>
            </a:pPr>
            <a:endParaRPr lang="en-US" sz="2290" spc="224" dirty="0">
              <a:solidFill>
                <a:srgbClr val="231F20"/>
              </a:solidFill>
              <a:latin typeface="Montserrat Class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07747"/>
            <a:ext cx="11605680" cy="152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>
                <a:solidFill>
                  <a:srgbClr val="000000"/>
                </a:solidFill>
                <a:latin typeface="Montserrat Classic"/>
              </a:rPr>
              <a:t>The Birth of the Building Blocks</a:t>
            </a:r>
          </a:p>
          <a:p>
            <a:pPr algn="ctr">
              <a:lnSpc>
                <a:spcPts val="6101"/>
              </a:lnSpc>
            </a:pPr>
            <a:r>
              <a:rPr lang="en-US" sz="4421" spc="433">
                <a:solidFill>
                  <a:srgbClr val="000000"/>
                </a:solidFill>
                <a:latin typeface="Montserrat Classic"/>
              </a:rPr>
              <a:t>&amp; of the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3128" y="1653809"/>
            <a:ext cx="3474003" cy="3303085"/>
            <a:chOff x="0" y="-349730"/>
            <a:chExt cx="914964" cy="869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4356" y="-34973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Approach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10129" y="5006053"/>
            <a:ext cx="3474003" cy="3303085"/>
            <a:chOff x="0" y="-352308"/>
            <a:chExt cx="914964" cy="869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2198" y="-352308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Diversity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04630" y="1653808"/>
            <a:ext cx="3975091" cy="3303085"/>
            <a:chOff x="0" y="-349746"/>
            <a:chExt cx="1046938" cy="8699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6938" cy="170593"/>
            </a:xfrm>
            <a:custGeom>
              <a:avLst/>
              <a:gdLst/>
              <a:ahLst/>
              <a:cxnLst/>
              <a:rect l="l" t="t" r="r" b="b"/>
              <a:pathLst>
                <a:path w="1046938" h="170593">
                  <a:moveTo>
                    <a:pt x="0" y="0"/>
                  </a:moveTo>
                  <a:lnTo>
                    <a:pt x="1046938" y="0"/>
                  </a:lnTo>
                  <a:lnTo>
                    <a:pt x="1046938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1432" y="-349746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Aim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9722" y="-4833750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76364">
            <a:off x="-4307249" y="6880555"/>
            <a:ext cx="7616557" cy="781549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194535" y="4720482"/>
            <a:ext cx="4991859" cy="3303087"/>
            <a:chOff x="0" y="-272489"/>
            <a:chExt cx="1314728" cy="869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4728" cy="322178"/>
            </a:xfrm>
            <a:custGeom>
              <a:avLst/>
              <a:gdLst/>
              <a:ahLst/>
              <a:cxnLst/>
              <a:rect l="l" t="t" r="r" b="b"/>
              <a:pathLst>
                <a:path w="1314728" h="322178">
                  <a:moveTo>
                    <a:pt x="0" y="0"/>
                  </a:moveTo>
                  <a:lnTo>
                    <a:pt x="1314728" y="0"/>
                  </a:lnTo>
                  <a:lnTo>
                    <a:pt x="1314728" y="322178"/>
                  </a:lnTo>
                  <a:lnTo>
                    <a:pt x="0" y="322178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34021" y="-272489"/>
              <a:ext cx="1030272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DM Sans Bold"/>
                </a:rPr>
                <a:t>Nature of recommendations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41096" y="3305548"/>
            <a:ext cx="1714832" cy="15963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6570" y="6991439"/>
            <a:ext cx="1787430" cy="1221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74997" y="3366288"/>
            <a:ext cx="1607748" cy="16077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74997" y="7359355"/>
            <a:ext cx="1680429" cy="160710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73128" y="3713081"/>
            <a:ext cx="3360904" cy="86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>
                <a:solidFill>
                  <a:srgbClr val="231F20"/>
                </a:solidFill>
                <a:latin typeface="DM Sans"/>
              </a:rPr>
              <a:t>Top - Down</a:t>
            </a:r>
          </a:p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>
                <a:solidFill>
                  <a:srgbClr val="231F20"/>
                </a:solidFill>
                <a:latin typeface="DM Sans"/>
              </a:rPr>
              <a:t>Bottom - Up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7767" y="640471"/>
            <a:ext cx="15632466" cy="180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4"/>
              </a:lnSpc>
            </a:pPr>
            <a:r>
              <a:rPr lang="en-US" sz="5263" spc="515" dirty="0">
                <a:solidFill>
                  <a:srgbClr val="231F20"/>
                </a:solidFill>
                <a:latin typeface="Montserrat Classic"/>
              </a:rPr>
              <a:t>Implementing the project:</a:t>
            </a:r>
          </a:p>
          <a:p>
            <a:pPr algn="ctr">
              <a:lnSpc>
                <a:spcPts val="7264"/>
              </a:lnSpc>
            </a:pPr>
            <a:r>
              <a:rPr lang="en-US" sz="5263" spc="515" dirty="0">
                <a:solidFill>
                  <a:srgbClr val="231F20"/>
                </a:solidFill>
                <a:latin typeface="Montserrat Classic"/>
              </a:rPr>
              <a:t>The Methodology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08385" y="3731712"/>
            <a:ext cx="3360904" cy="86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Talk</a:t>
            </a:r>
          </a:p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Recommend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88157" y="7100133"/>
            <a:ext cx="3360904" cy="86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Geographical</a:t>
            </a:r>
          </a:p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Social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35892" y="7062036"/>
            <a:ext cx="3360904" cy="866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Ethnocentric</a:t>
            </a:r>
          </a:p>
          <a:p>
            <a:pPr marL="541997" lvl="1" indent="-270998">
              <a:lnSpc>
                <a:spcPts val="3464"/>
              </a:lnSpc>
              <a:buFont typeface="Arial"/>
              <a:buChar char="•"/>
            </a:pPr>
            <a:r>
              <a:rPr lang="en-US" sz="2510" spc="246" dirty="0">
                <a:solidFill>
                  <a:srgbClr val="231F20"/>
                </a:solidFill>
                <a:latin typeface="DM Sans"/>
              </a:rPr>
              <a:t>Universal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3067" y="1189491"/>
            <a:ext cx="12521865" cy="94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5563" spc="545" dirty="0">
                <a:solidFill>
                  <a:srgbClr val="231F20"/>
                </a:solidFill>
                <a:latin typeface="Montserrat Classic"/>
              </a:rPr>
              <a:t>Structure of the Project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948143">
            <a:off x="13399201" y="7196984"/>
            <a:ext cx="658368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2219">
            <a:off x="-563126" y="-973910"/>
            <a:ext cx="3183653" cy="60172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96403" y="3271319"/>
            <a:ext cx="15042887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DCF in association with a chosen partner / curator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6403" y="4169309"/>
            <a:ext cx="17745608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A different partner / curator for each building block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6403" y="5116637"/>
            <a:ext cx="16691041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Each partnership deals with one building block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6403" y="6189502"/>
            <a:ext cx="16544770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Each partnership to reflect geographic and ethnic diversity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6403" y="7262366"/>
            <a:ext cx="16544770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just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Each building block to be "examined" through 2 processes: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6822" y="8182831"/>
            <a:ext cx="16544770" cy="1029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734" lvl="1" indent="-322367" algn="just">
              <a:lnSpc>
                <a:spcPts val="4180"/>
              </a:lnSpc>
              <a:buFont typeface="Arial"/>
              <a:buChar char="•"/>
            </a:pPr>
            <a:r>
              <a:rPr lang="en-US" sz="2986" dirty="0">
                <a:solidFill>
                  <a:srgbClr val="231F20"/>
                </a:solidFill>
                <a:latin typeface="Montserrat Classic"/>
              </a:rPr>
              <a:t>Top - Down</a:t>
            </a:r>
          </a:p>
          <a:p>
            <a:pPr marL="644734" lvl="1" indent="-322367" algn="just">
              <a:lnSpc>
                <a:spcPts val="4180"/>
              </a:lnSpc>
              <a:buFont typeface="Arial"/>
              <a:buChar char="•"/>
            </a:pPr>
            <a:r>
              <a:rPr lang="en-US" sz="2986" dirty="0">
                <a:solidFill>
                  <a:srgbClr val="231F20"/>
                </a:solidFill>
                <a:latin typeface="Montserrat Classic"/>
              </a:rPr>
              <a:t>Bottom -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5759">
            <a:off x="11223112" y="-2929559"/>
            <a:ext cx="9166903" cy="74501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25172" y="4272363"/>
            <a:ext cx="3571744" cy="49859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10542" y="1162050"/>
            <a:ext cx="8940073" cy="948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95"/>
              </a:lnSpc>
            </a:pPr>
            <a:r>
              <a:rPr lang="en-US" sz="7095">
                <a:solidFill>
                  <a:srgbClr val="1B7B61"/>
                </a:solidFill>
                <a:latin typeface="Montserrat Classic Bold"/>
              </a:rPr>
              <a:t>DEMOCRACY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0542" y="2651683"/>
            <a:ext cx="6008785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999"/>
              </a:lnSpc>
              <a:buFont typeface="Arial"/>
              <a:buChar char="•"/>
            </a:pPr>
            <a:r>
              <a:rPr lang="en-US" sz="2499" dirty="0">
                <a:solidFill>
                  <a:srgbClr val="2E2E2E"/>
                </a:solidFill>
                <a:latin typeface="Montserrat Classic"/>
              </a:rPr>
              <a:t>IS THE RULE OF LAW &amp; THE RESPECT OF HUMAN RIGHTS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10542" y="4172508"/>
            <a:ext cx="8618912" cy="47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2E2E2E"/>
                </a:solidFill>
                <a:latin typeface="Montserrat Classic"/>
              </a:rPr>
              <a:t>STANDS AT THE NEXUS OF CULTURE &amp; IDENTITY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0542" y="5188508"/>
            <a:ext cx="9523619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999"/>
              </a:lnSpc>
              <a:buFont typeface="Arial"/>
              <a:buChar char="•"/>
            </a:pPr>
            <a:r>
              <a:rPr lang="en-US" sz="2499" dirty="0">
                <a:solidFill>
                  <a:srgbClr val="2E2E2E"/>
                </a:solidFill>
                <a:latin typeface="Montserrat Classic"/>
              </a:rPr>
              <a:t>IS A PROCESS - NOT AN END PRODUCT.</a:t>
            </a:r>
          </a:p>
          <a:p>
            <a:pPr>
              <a:lnSpc>
                <a:spcPts val="3999"/>
              </a:lnSpc>
            </a:pPr>
            <a:r>
              <a:rPr lang="en-US" sz="2499" dirty="0">
                <a:solidFill>
                  <a:srgbClr val="2E2E2E"/>
                </a:solidFill>
                <a:latin typeface="Montserrat Classic"/>
              </a:rPr>
              <a:t>      AS SUCH, THE DESIGN &amp; INTEGRITY OF THE PROCESS  IS        </a:t>
            </a:r>
          </a:p>
          <a:p>
            <a:pPr>
              <a:lnSpc>
                <a:spcPts val="3999"/>
              </a:lnSpc>
            </a:pPr>
            <a:r>
              <a:rPr lang="en-US" sz="2499" dirty="0">
                <a:solidFill>
                  <a:srgbClr val="2E2E2E"/>
                </a:solidFill>
                <a:latin typeface="Montserrat Classic"/>
              </a:rPr>
              <a:t>      CRITICALLY IMPORTANT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5759" flipH="1">
            <a:off x="-3984921" y="7730387"/>
            <a:ext cx="8359257" cy="6793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7869">
            <a:off x="12052165" y="1118883"/>
            <a:ext cx="12471670" cy="5351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12114">
            <a:off x="-5579058" y="-2926514"/>
            <a:ext cx="12471670" cy="53514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6777" y="2566452"/>
            <a:ext cx="11316087" cy="718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3-5 experts to analyze and recommend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3-5 experts to rebut or embellish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A selected audience of 20 academicians,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    politicians, civic society reps, business world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    reps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Rapporteur appointed by partners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Recommendations to be stress-tested by 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     citizens' panels in ways chosen by curators:</a:t>
            </a: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Citizens' panels</a:t>
            </a: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Polls</a:t>
            </a: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On the spot</a:t>
            </a: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Subsequently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2604552"/>
            <a:ext cx="8588897" cy="57298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42975"/>
            <a:ext cx="11605680" cy="75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 dirty="0">
                <a:solidFill>
                  <a:srgbClr val="000000"/>
                </a:solidFill>
                <a:latin typeface="Montserrat Classic"/>
              </a:rPr>
              <a:t>The structure of the Roundtables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7869">
            <a:off x="12052165" y="1118883"/>
            <a:ext cx="12471670" cy="53514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12114">
            <a:off x="-5579058" y="-2926514"/>
            <a:ext cx="12471670" cy="53514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6777" y="2566452"/>
            <a:ext cx="11316087" cy="8786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Facilitators, panel of speakers, rapporteur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Audience of 70-100 physical presence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Equal number online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Local contacts and local press releases &amp;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advertising ensure an audience composed by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a variety of citizens joined by their common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interest in the subject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A chosen panel introduces the subject - 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questions by the audience, elucidations,</a:t>
            </a:r>
          </a:p>
          <a:p>
            <a:pPr>
              <a:lnSpc>
                <a:spcPts val="3160"/>
              </a:lnSpc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directions on process given by facilitators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Break up in groups - Café-style, discuss, recommend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 marL="494517" lvl="1" indent="-247259">
              <a:lnSpc>
                <a:spcPts val="3160"/>
              </a:lnSpc>
              <a:buFont typeface="Arial"/>
              <a:buChar char="•"/>
            </a:pPr>
            <a:r>
              <a:rPr lang="en-US" sz="2290" spc="224">
                <a:solidFill>
                  <a:srgbClr val="231F20"/>
                </a:solidFill>
                <a:latin typeface="Montserrat Classic"/>
              </a:rPr>
              <a:t>Regroup - summarize recommendations</a:t>
            </a: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  <a:p>
            <a:pPr>
              <a:lnSpc>
                <a:spcPts val="3160"/>
              </a:lnSpc>
            </a:pPr>
            <a:endParaRPr lang="en-US" sz="2290" spc="224">
              <a:solidFill>
                <a:srgbClr val="231F20"/>
              </a:solidFill>
              <a:latin typeface="Montserrat Classic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15395" b="15395"/>
          <a:stretch>
            <a:fillRect/>
          </a:stretch>
        </p:blipFill>
        <p:spPr>
          <a:xfrm>
            <a:off x="11482077" y="6610549"/>
            <a:ext cx="5777223" cy="299877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42975"/>
            <a:ext cx="11605680" cy="75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 dirty="0">
                <a:solidFill>
                  <a:srgbClr val="000000"/>
                </a:solidFill>
                <a:latin typeface="Montserrat Classic"/>
              </a:rPr>
              <a:t>Structure of Consultation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590" r="1590"/>
          <a:stretch>
            <a:fillRect/>
          </a:stretch>
        </p:blipFill>
        <p:spPr>
          <a:xfrm>
            <a:off x="11043666" y="2604552"/>
            <a:ext cx="5164034" cy="355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51022" y="-4729397"/>
            <a:ext cx="7616557" cy="7815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51369" y="-3442596"/>
            <a:ext cx="6709932" cy="688519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505573" y="1961255"/>
            <a:ext cx="4473739" cy="3339260"/>
            <a:chOff x="0" y="-365020"/>
            <a:chExt cx="1178269" cy="879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90825" y="-365020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Year 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50989" y="4234351"/>
            <a:ext cx="9034431" cy="1707017"/>
            <a:chOff x="0" y="0"/>
            <a:chExt cx="1744696" cy="3296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4696" cy="329653"/>
            </a:xfrm>
            <a:custGeom>
              <a:avLst/>
              <a:gdLst/>
              <a:ahLst/>
              <a:cxnLst/>
              <a:rect l="l" t="t" r="r" b="b"/>
              <a:pathLst>
                <a:path w="1744696" h="329653">
                  <a:moveTo>
                    <a:pt x="0" y="0"/>
                  </a:moveTo>
                  <a:lnTo>
                    <a:pt x="1744696" y="0"/>
                  </a:lnTo>
                  <a:lnTo>
                    <a:pt x="1744696" y="329653"/>
                  </a:lnTo>
                  <a:lnTo>
                    <a:pt x="0" y="3296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8381" y="7292560"/>
            <a:ext cx="9034431" cy="2476273"/>
            <a:chOff x="0" y="0"/>
            <a:chExt cx="1744696" cy="4782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44696" cy="478209"/>
            </a:xfrm>
            <a:custGeom>
              <a:avLst/>
              <a:gdLst/>
              <a:ahLst/>
              <a:cxnLst/>
              <a:rect l="l" t="t" r="r" b="b"/>
              <a:pathLst>
                <a:path w="1744696" h="478209">
                  <a:moveTo>
                    <a:pt x="0" y="0"/>
                  </a:moveTo>
                  <a:lnTo>
                    <a:pt x="1744696" y="0"/>
                  </a:lnTo>
                  <a:lnTo>
                    <a:pt x="1744696" y="478209"/>
                  </a:lnTo>
                  <a:lnTo>
                    <a:pt x="0" y="4782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05573" y="5016468"/>
            <a:ext cx="4473739" cy="3339260"/>
            <a:chOff x="0" y="-364028"/>
            <a:chExt cx="1178269" cy="8794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82734" y="-364028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Year 2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t="3243" b="3243"/>
          <a:stretch>
            <a:fillRect/>
          </a:stretch>
        </p:blipFill>
        <p:spPr>
          <a:xfrm>
            <a:off x="11887287" y="6717011"/>
            <a:ext cx="5012425" cy="310081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690980" y="580083"/>
            <a:ext cx="10906040" cy="210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6130" spc="600" dirty="0">
                <a:solidFill>
                  <a:srgbClr val="FFFFFF"/>
                </a:solidFill>
                <a:latin typeface="Montserrat Classic"/>
              </a:rPr>
              <a:t>The London</a:t>
            </a:r>
          </a:p>
          <a:p>
            <a:pPr algn="ctr">
              <a:lnSpc>
                <a:spcPts val="8460"/>
              </a:lnSpc>
            </a:pPr>
            <a:r>
              <a:rPr lang="en-US" sz="6130" spc="600" dirty="0">
                <a:solidFill>
                  <a:srgbClr val="FFFFFF"/>
                </a:solidFill>
                <a:latin typeface="Montserrat Classic"/>
              </a:rPr>
              <a:t>Meetings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58966" y="4471682"/>
            <a:ext cx="8900334" cy="122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6"/>
              </a:lnSpc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All rapporteurs meet to:</a:t>
            </a:r>
          </a:p>
          <a:p>
            <a:pPr marL="514126" lvl="1" indent="-257063">
              <a:lnSpc>
                <a:spcPts val="3286"/>
              </a:lnSpc>
              <a:buFont typeface="Arial"/>
              <a:buChar char="•"/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Discuss recommendations</a:t>
            </a:r>
          </a:p>
          <a:p>
            <a:pPr marL="514126" lvl="1" indent="-257063">
              <a:lnSpc>
                <a:spcPts val="3286"/>
              </a:lnSpc>
              <a:buFont typeface="Arial"/>
              <a:buChar char="•"/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Ensure consistency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61269" y="7505719"/>
            <a:ext cx="8900334" cy="204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86"/>
              </a:lnSpc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All rapporteurs meet to:</a:t>
            </a:r>
          </a:p>
          <a:p>
            <a:pPr marL="514126" lvl="1" indent="-257063">
              <a:lnSpc>
                <a:spcPts val="3286"/>
              </a:lnSpc>
              <a:buFont typeface="Arial"/>
              <a:buChar char="•"/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Examine recommendations</a:t>
            </a:r>
          </a:p>
          <a:p>
            <a:pPr marL="514126" lvl="1" indent="-257063">
              <a:lnSpc>
                <a:spcPts val="3286"/>
              </a:lnSpc>
              <a:buFont typeface="Arial"/>
              <a:buChar char="•"/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Identify differences between those by the experts and those by the citizens</a:t>
            </a:r>
          </a:p>
          <a:p>
            <a:pPr marL="514126" lvl="1" indent="-257063">
              <a:lnSpc>
                <a:spcPts val="3286"/>
              </a:lnSpc>
              <a:buFont typeface="Arial"/>
              <a:buChar char="•"/>
            </a:pPr>
            <a:r>
              <a:rPr lang="en-US" sz="2381" spc="233" dirty="0">
                <a:solidFill>
                  <a:srgbClr val="231F20"/>
                </a:solidFill>
                <a:latin typeface="Montserrat Classic"/>
              </a:rPr>
              <a:t>Finalize ADF presentation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0863" y="3442596"/>
            <a:ext cx="5316719" cy="3330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-2260368" y="-6467056"/>
            <a:ext cx="7835077" cy="10939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4486" y="2492348"/>
            <a:ext cx="1938618" cy="2945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5253">
            <a:off x="17068439" y="4626707"/>
            <a:ext cx="7835077" cy="1093902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234102" y="5870603"/>
            <a:ext cx="10094941" cy="5341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733023" y="5618736"/>
            <a:ext cx="501082" cy="501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88921" y="3030757"/>
            <a:ext cx="1789746" cy="121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547" spc="347" dirty="0">
                <a:solidFill>
                  <a:srgbClr val="FFFBFB"/>
                </a:solidFill>
                <a:latin typeface="DM Sans"/>
              </a:rPr>
              <a:t>Level</a:t>
            </a:r>
          </a:p>
          <a:p>
            <a:pPr algn="ctr">
              <a:lnSpc>
                <a:spcPts val="4895"/>
              </a:lnSpc>
            </a:pPr>
            <a:r>
              <a:rPr lang="en-US" sz="3547" spc="347" dirty="0">
                <a:solidFill>
                  <a:srgbClr val="FFFBFB"/>
                </a:solidFill>
                <a:latin typeface="DM Sans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5041" y="6357807"/>
            <a:ext cx="3884897" cy="13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Recommendations</a:t>
            </a:r>
          </a:p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reached by experts'</a:t>
            </a:r>
          </a:p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roundtables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893631" y="5674807"/>
            <a:ext cx="501082" cy="5010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29039" y="5674807"/>
            <a:ext cx="501082" cy="5010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33023" y="631512"/>
            <a:ext cx="10821953" cy="75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>
                <a:solidFill>
                  <a:srgbClr val="000000"/>
                </a:solidFill>
                <a:latin typeface="Montserrat Classic Bold"/>
              </a:rPr>
              <a:t>Summary Overview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74499" y="1657464"/>
            <a:ext cx="1313900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231F20"/>
                </a:solidFill>
                <a:latin typeface="Montserrat Classic"/>
              </a:rPr>
              <a:t>YEAR 1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74691" y="2492348"/>
            <a:ext cx="1938618" cy="294541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0271" y="2492348"/>
            <a:ext cx="1938618" cy="294541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8249298" y="3030757"/>
            <a:ext cx="1789746" cy="121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547" spc="347" dirty="0">
                <a:solidFill>
                  <a:srgbClr val="FFFBFB"/>
                </a:solidFill>
                <a:latin typeface="DM Sans"/>
              </a:rPr>
              <a:t>Level</a:t>
            </a:r>
          </a:p>
          <a:p>
            <a:pPr algn="ctr">
              <a:lnSpc>
                <a:spcPts val="4895"/>
              </a:lnSpc>
            </a:pPr>
            <a:r>
              <a:rPr lang="en-US" sz="3547" spc="347" dirty="0">
                <a:solidFill>
                  <a:srgbClr val="FFFBFB"/>
                </a:solidFill>
                <a:latin typeface="DM Sans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86471" y="3030757"/>
            <a:ext cx="1789746" cy="121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Level</a:t>
            </a:r>
          </a:p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01552" y="6399426"/>
            <a:ext cx="3884897" cy="13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Recommendations</a:t>
            </a:r>
          </a:p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stress-tested by citizens' panels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88009" y="6399426"/>
            <a:ext cx="4186671" cy="13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Recommendations</a:t>
            </a:r>
          </a:p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tested by all curators/rapporteurs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983157" y="7730886"/>
            <a:ext cx="2923974" cy="110981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7" name="Group 27"/>
          <p:cNvGrpSpPr/>
          <p:nvPr/>
        </p:nvGrpSpPr>
        <p:grpSpPr>
          <a:xfrm>
            <a:off x="6907130" y="7134534"/>
            <a:ext cx="4536141" cy="3339260"/>
            <a:chOff x="0" y="-365508"/>
            <a:chExt cx="1194704" cy="8794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43187" y="-365508"/>
              <a:ext cx="1151517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ADF Presentation</a:t>
              </a:r>
            </a:p>
          </p:txBody>
        </p:sp>
      </p:grpSp>
      <p:sp>
        <p:nvSpPr>
          <p:cNvPr id="30" name="AutoShape 30"/>
          <p:cNvSpPr/>
          <p:nvPr/>
        </p:nvSpPr>
        <p:spPr>
          <a:xfrm>
            <a:off x="9144000" y="7712699"/>
            <a:ext cx="0" cy="8096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AutoShape 31"/>
          <p:cNvSpPr/>
          <p:nvPr/>
        </p:nvSpPr>
        <p:spPr>
          <a:xfrm flipH="1">
            <a:off x="11380870" y="7712699"/>
            <a:ext cx="3200475" cy="11279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799999">
            <a:off x="-2260368" y="-6467056"/>
            <a:ext cx="7835077" cy="10939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4486" y="2492348"/>
            <a:ext cx="1938618" cy="2945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5253">
            <a:off x="17068439" y="4626707"/>
            <a:ext cx="7835077" cy="1093902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234102" y="5870603"/>
            <a:ext cx="10094941" cy="5341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733023" y="5618736"/>
            <a:ext cx="501082" cy="5010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88921" y="3030757"/>
            <a:ext cx="1789746" cy="121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Level</a:t>
            </a:r>
          </a:p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4a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0927" y="6272218"/>
            <a:ext cx="4650940" cy="13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Recommendations</a:t>
            </a:r>
          </a:p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obtained from citizens' driven meetings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893631" y="5674807"/>
            <a:ext cx="501082" cy="5010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29039" y="5674807"/>
            <a:ext cx="501082" cy="5010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121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733023" y="631512"/>
            <a:ext cx="10821953" cy="75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4421" spc="433">
                <a:solidFill>
                  <a:srgbClr val="000000"/>
                </a:solidFill>
                <a:latin typeface="Montserrat Classic Bold"/>
              </a:rPr>
              <a:t>Summary Overview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74499" y="1657464"/>
            <a:ext cx="1313900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231F20"/>
                </a:solidFill>
                <a:latin typeface="Montserrat Classic"/>
              </a:rPr>
              <a:t>YEAR 2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74691" y="2492348"/>
            <a:ext cx="1938618" cy="294541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0271" y="2492348"/>
            <a:ext cx="1938618" cy="294541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8249298" y="3030757"/>
            <a:ext cx="1789746" cy="121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Level</a:t>
            </a:r>
          </a:p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4b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86471" y="3030757"/>
            <a:ext cx="1789746" cy="121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Level</a:t>
            </a:r>
          </a:p>
          <a:p>
            <a:pPr algn="ctr">
              <a:lnSpc>
                <a:spcPts val="4895"/>
              </a:lnSpc>
            </a:pPr>
            <a:r>
              <a:rPr lang="en-US" sz="3547" spc="347">
                <a:solidFill>
                  <a:srgbClr val="FFFBFB"/>
                </a:solidFill>
                <a:latin typeface="DM Sans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01552" y="6399426"/>
            <a:ext cx="3884897" cy="13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</a:pPr>
            <a:r>
              <a:rPr lang="en-US" sz="2551" spc="250" dirty="0">
                <a:solidFill>
                  <a:srgbClr val="231F20"/>
                </a:solidFill>
                <a:latin typeface="Montserrat Classic"/>
              </a:rPr>
              <a:t>Deep dive at</a:t>
            </a:r>
          </a:p>
          <a:p>
            <a:pPr algn="ctr">
              <a:lnSpc>
                <a:spcPts val="3521"/>
              </a:lnSpc>
            </a:pPr>
            <a:r>
              <a:rPr lang="en-US" sz="2551" spc="250" dirty="0">
                <a:solidFill>
                  <a:srgbClr val="231F20"/>
                </a:solidFill>
                <a:latin typeface="Montserrat Classic"/>
              </a:rPr>
              <a:t>level 3 recommendations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88009" y="6399426"/>
            <a:ext cx="4186671" cy="87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</a:pPr>
            <a:r>
              <a:rPr lang="en-US" sz="2551" spc="250">
                <a:solidFill>
                  <a:srgbClr val="231F20"/>
                </a:solidFill>
                <a:latin typeface="Montserrat Classic"/>
              </a:rPr>
              <a:t>All recommendations tested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983157" y="7730886"/>
            <a:ext cx="2923974" cy="110981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7" name="Group 27"/>
          <p:cNvGrpSpPr/>
          <p:nvPr/>
        </p:nvGrpSpPr>
        <p:grpSpPr>
          <a:xfrm>
            <a:off x="6806365" y="7118033"/>
            <a:ext cx="4675269" cy="3339260"/>
            <a:chOff x="-26539" y="-369854"/>
            <a:chExt cx="1231347" cy="8794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-26539" y="-369854"/>
              <a:ext cx="1231347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ADF Presentation</a:t>
              </a:r>
            </a:p>
          </p:txBody>
        </p:sp>
      </p:grpSp>
      <p:sp>
        <p:nvSpPr>
          <p:cNvPr id="30" name="AutoShape 30"/>
          <p:cNvSpPr/>
          <p:nvPr/>
        </p:nvSpPr>
        <p:spPr>
          <a:xfrm>
            <a:off x="9144000" y="7712699"/>
            <a:ext cx="0" cy="8096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AutoShape 31"/>
          <p:cNvSpPr/>
          <p:nvPr/>
        </p:nvSpPr>
        <p:spPr>
          <a:xfrm flipH="1">
            <a:off x="11380870" y="7274549"/>
            <a:ext cx="3200475" cy="156614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69367" y="-10264537"/>
            <a:ext cx="15841853" cy="1625563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89219" y="3537559"/>
            <a:ext cx="13950785" cy="248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47"/>
              </a:lnSpc>
            </a:pPr>
            <a:r>
              <a:rPr lang="en-US" sz="7208" spc="706">
                <a:solidFill>
                  <a:srgbClr val="FFFFFF"/>
                </a:solidFill>
                <a:latin typeface="Montserrat Classic Bold"/>
              </a:rPr>
              <a:t>THE YEAR 1 POLICY RECOMMENDATIONS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47294" y="-3843198"/>
            <a:ext cx="15841853" cy="162556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84419" y="6577214"/>
            <a:ext cx="10951206" cy="48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898" spc="284">
                <a:solidFill>
                  <a:srgbClr val="F5FFF5"/>
                </a:solidFill>
                <a:latin typeface="Montserrat Classic"/>
              </a:rPr>
              <a:t>An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7923">
            <a:off x="-7150630" y="5578052"/>
            <a:ext cx="13977230" cy="143423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87923">
            <a:off x="14102807" y="-8322829"/>
            <a:ext cx="13977230" cy="1434230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89219" y="2953604"/>
            <a:ext cx="6203600" cy="378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000000"/>
                </a:solidFill>
                <a:latin typeface="Montserrat Classic"/>
              </a:rPr>
              <a:t>THE GRAVEST</a:t>
            </a:r>
          </a:p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000000"/>
                </a:solidFill>
                <a:latin typeface="Montserrat Classic Bold"/>
              </a:rPr>
              <a:t>DANGER</a:t>
            </a:r>
            <a:r>
              <a:rPr lang="en-US" sz="5466" spc="535">
                <a:solidFill>
                  <a:srgbClr val="000000"/>
                </a:solidFill>
                <a:latin typeface="Montserrat Classic"/>
              </a:rPr>
              <a:t> </a:t>
            </a:r>
          </a:p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000000"/>
                </a:solidFill>
                <a:latin typeface="Montserrat Classic"/>
              </a:rPr>
              <a:t>FOR</a:t>
            </a:r>
          </a:p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000000"/>
                </a:solidFill>
                <a:latin typeface="Montserrat Classic Bold"/>
              </a:rPr>
              <a:t>DEMOCRACY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01264" y="2953604"/>
            <a:ext cx="6203600" cy="378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FDFBFB"/>
                </a:solidFill>
                <a:latin typeface="Montserrat Classic"/>
              </a:rPr>
              <a:t>THE BREAKDOWN</a:t>
            </a:r>
          </a:p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FDFBFB"/>
                </a:solidFill>
                <a:latin typeface="Montserrat Classic"/>
              </a:rPr>
              <a:t>OF</a:t>
            </a:r>
          </a:p>
          <a:p>
            <a:pPr algn="ctr">
              <a:lnSpc>
                <a:spcPts val="7544"/>
              </a:lnSpc>
            </a:pPr>
            <a:r>
              <a:rPr lang="en-US" sz="5466" spc="535">
                <a:solidFill>
                  <a:srgbClr val="FDFBFB"/>
                </a:solidFill>
                <a:latin typeface="Montserrat Classic Bold"/>
              </a:rPr>
              <a:t>TRUST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3067" y="1189491"/>
            <a:ext cx="12521865" cy="94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5563" spc="545" dirty="0">
                <a:solidFill>
                  <a:srgbClr val="231F20"/>
                </a:solidFill>
                <a:latin typeface="Montserrat Classic"/>
              </a:rPr>
              <a:t>The Fears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948143">
            <a:off x="13967460" y="7484748"/>
            <a:ext cx="658368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72219">
            <a:off x="-563126" y="-973910"/>
            <a:ext cx="3183653" cy="60172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881" y="3220270"/>
            <a:ext cx="15042887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The government has TOO MUCH POWER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0551" y="4287667"/>
            <a:ext cx="17745608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The influence of money is TOO STRONG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0551" y="6580328"/>
            <a:ext cx="16691041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>
                <a:solidFill>
                  <a:srgbClr val="231F20"/>
                </a:solidFill>
                <a:latin typeface="Montserrat Classic"/>
              </a:rPr>
              <a:t>Citizens' input is TOO RESTRICTED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4881" y="5355063"/>
            <a:ext cx="16544770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Legislators have TOO LITTLE POWER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0551" y="7805593"/>
            <a:ext cx="16544770" cy="6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9039" lvl="1" indent="-419519" algn="just">
              <a:lnSpc>
                <a:spcPts val="5440"/>
              </a:lnSpc>
              <a:buFont typeface="Arial"/>
              <a:buChar char="•"/>
            </a:pPr>
            <a:r>
              <a:rPr lang="en-US" sz="3886" dirty="0">
                <a:solidFill>
                  <a:srgbClr val="231F20"/>
                </a:solidFill>
                <a:latin typeface="Montserrat Classic"/>
              </a:rPr>
              <a:t>Technology will lead to SOCIAL &amp; ECONOMIC DIVIDE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87923">
            <a:off x="-6511388" y="5679614"/>
            <a:ext cx="13977230" cy="14342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87923">
            <a:off x="13306695" y="-3862301"/>
            <a:ext cx="7032580" cy="72162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38869" y="3773982"/>
            <a:ext cx="6719440" cy="62551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19797" y="3155492"/>
            <a:ext cx="4473739" cy="3339260"/>
            <a:chOff x="0" y="-355887"/>
            <a:chExt cx="1178269" cy="8794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8329" y="-355887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Local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19797" y="5168021"/>
            <a:ext cx="4473739" cy="3339260"/>
            <a:chOff x="0" y="-367705"/>
            <a:chExt cx="1178269" cy="879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82734" y="-36770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Regional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19797" y="7239841"/>
            <a:ext cx="4473739" cy="3339260"/>
            <a:chOff x="0" y="-363907"/>
            <a:chExt cx="1178269" cy="8794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89452" y="-363907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 dirty="0">
                  <a:solidFill>
                    <a:srgbClr val="FFFFFF"/>
                  </a:solidFill>
                  <a:latin typeface="Montserrat Classic"/>
                </a:rPr>
                <a:t>National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7693536" y="4825126"/>
            <a:ext cx="360390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>
            <a:off x="7693536" y="6882526"/>
            <a:ext cx="245846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7693536" y="8939926"/>
            <a:ext cx="145046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31324" y="4392067"/>
            <a:ext cx="534529" cy="9042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94995" y="6575555"/>
            <a:ext cx="3207188" cy="57584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97441" y="8197657"/>
            <a:ext cx="1485924" cy="152263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219797" y="1200591"/>
            <a:ext cx="12521865" cy="94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5563" spc="545" dirty="0">
                <a:solidFill>
                  <a:srgbClr val="231F20"/>
                </a:solidFill>
                <a:latin typeface="Montserrat Classic"/>
              </a:rPr>
              <a:t>Main Answer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22557" y="2475712"/>
            <a:ext cx="15042887" cy="70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</a:pPr>
            <a:r>
              <a:rPr lang="en-US" sz="4086" u="sng" dirty="0">
                <a:solidFill>
                  <a:srgbClr val="231F20"/>
                </a:solidFill>
                <a:latin typeface="Montserrat Classic"/>
              </a:rPr>
              <a:t>Citizen Engagement At All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69367" y="-10264537"/>
            <a:ext cx="15841853" cy="1625563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11897" y="3780389"/>
            <a:ext cx="13950785" cy="122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47"/>
              </a:lnSpc>
            </a:pPr>
            <a:r>
              <a:rPr lang="en-US" sz="7208" spc="706">
                <a:solidFill>
                  <a:srgbClr val="FFFFFF"/>
                </a:solidFill>
                <a:latin typeface="Montserrat Classic Bold"/>
              </a:rPr>
              <a:t>THE RECOMMENDATIONS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16089" y="-2750677"/>
            <a:ext cx="15841853" cy="162556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1897" y="5454604"/>
            <a:ext cx="10951206" cy="53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3"/>
              </a:lnSpc>
            </a:pPr>
            <a:r>
              <a:rPr lang="en-US" sz="3198" spc="313">
                <a:solidFill>
                  <a:srgbClr val="F5FFF5"/>
                </a:solidFill>
                <a:latin typeface="Montserrat Classic"/>
              </a:rPr>
              <a:t>Across all building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85749">
            <a:off x="-4301883" y="-4008953"/>
            <a:ext cx="15991995" cy="15991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9293">
            <a:off x="-2175341" y="4610562"/>
            <a:ext cx="5159790" cy="8284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03575" y="3526957"/>
            <a:ext cx="4237115" cy="48910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152525"/>
            <a:ext cx="6830436" cy="180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900">
                <a:solidFill>
                  <a:srgbClr val="1B7B61"/>
                </a:solidFill>
                <a:latin typeface="Montserrat Classic Bold"/>
              </a:rPr>
              <a:t>IN LIBERAL DEMOCRACY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67749" y="3345982"/>
            <a:ext cx="9569490" cy="179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5"/>
              </a:lnSpc>
            </a:pPr>
            <a:r>
              <a:rPr lang="en-US" sz="4553">
                <a:solidFill>
                  <a:srgbClr val="2E2E2E"/>
                </a:solidFill>
                <a:latin typeface="Montserrat Classic"/>
              </a:rPr>
              <a:t>THERE IS NO </a:t>
            </a:r>
          </a:p>
          <a:p>
            <a:pPr algn="ctr">
              <a:lnSpc>
                <a:spcPts val="7285"/>
              </a:lnSpc>
            </a:pPr>
            <a:r>
              <a:rPr lang="en-US" sz="4553">
                <a:solidFill>
                  <a:srgbClr val="2E2E2E"/>
                </a:solidFill>
                <a:latin typeface="Montserrat Classic"/>
              </a:rPr>
              <a:t>ETHICAL RELATIVISM.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03966" y="5269745"/>
            <a:ext cx="9097055" cy="263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4"/>
              </a:lnSpc>
            </a:pPr>
            <a:r>
              <a:rPr lang="en-US" sz="4415" dirty="0">
                <a:solidFill>
                  <a:srgbClr val="2E2E2E"/>
                </a:solidFill>
                <a:latin typeface="Montserrat Classic"/>
              </a:rPr>
              <a:t>YOU EITHER HAVE</a:t>
            </a:r>
          </a:p>
          <a:p>
            <a:pPr algn="ctr">
              <a:lnSpc>
                <a:spcPts val="7064"/>
              </a:lnSpc>
            </a:pPr>
            <a:r>
              <a:rPr lang="en-US" sz="4415" dirty="0">
                <a:solidFill>
                  <a:srgbClr val="2E2E2E"/>
                </a:solidFill>
                <a:latin typeface="Montserrat Classic"/>
              </a:rPr>
              <a:t>LIBERAL DEMOCRACY</a:t>
            </a:r>
          </a:p>
          <a:p>
            <a:pPr algn="ctr">
              <a:lnSpc>
                <a:spcPts val="7064"/>
              </a:lnSpc>
            </a:pPr>
            <a:r>
              <a:rPr lang="en-US" sz="4415" dirty="0">
                <a:solidFill>
                  <a:srgbClr val="2E2E2E"/>
                </a:solidFill>
                <a:latin typeface="Montserrat Classic"/>
              </a:rPr>
              <a:t>OR YOU DO NOT.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9293" flipV="1">
            <a:off x="15186001" y="-3578581"/>
            <a:ext cx="5159790" cy="8284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44908" y="3396305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01697" y="3472414"/>
            <a:ext cx="7815378" cy="325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2710" spc="265">
                <a:solidFill>
                  <a:srgbClr val="231F20"/>
                </a:solidFill>
                <a:latin typeface="Montserrat Classic"/>
              </a:rPr>
              <a:t>Parliamentary commities (or the equivalent) that are convened to discuss and/or amend government proposed (draft) laws must call for</a:t>
            </a:r>
          </a:p>
          <a:p>
            <a:pPr marL="0" lvl="0" indent="0" algn="l">
              <a:lnSpc>
                <a:spcPts val="3740"/>
              </a:lnSpc>
              <a:spcBef>
                <a:spcPct val="0"/>
              </a:spcBef>
            </a:pPr>
            <a:r>
              <a:rPr lang="en-US" sz="2710" spc="265">
                <a:solidFill>
                  <a:srgbClr val="231F20"/>
                </a:solidFill>
                <a:latin typeface="Montserrat Classic"/>
              </a:rPr>
              <a:t>citizens' assemblies to debate the laws and must take their recommendations into account.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4566" y="1356088"/>
            <a:ext cx="11070590" cy="74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POLICY RECOMMENDATION I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63231" y="3095222"/>
            <a:ext cx="5560541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44908" y="3396305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01697" y="3462889"/>
            <a:ext cx="7815378" cy="352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16"/>
              </a:lnSpc>
              <a:spcBef>
                <a:spcPct val="0"/>
              </a:spcBef>
            </a:pPr>
            <a:r>
              <a:rPr lang="en-US" sz="2910" spc="285">
                <a:solidFill>
                  <a:srgbClr val="231F20"/>
                </a:solidFill>
                <a:latin typeface="Montserrat Classic"/>
              </a:rPr>
              <a:t>Set up a fourth body of legislature composed of ordinary citizens chosen by sortition to serve alongside policy experts and deliberate issues locked in political stalemates or requiring additional review.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12351" y="3103290"/>
            <a:ext cx="3987264" cy="41067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24566" y="1356088"/>
            <a:ext cx="11070590" cy="74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POLICY RECOMMENDATION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44908" y="3396305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54952" y="3065197"/>
            <a:ext cx="4628098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03342" y="3695438"/>
            <a:ext cx="7815378" cy="288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568"/>
              </a:lnSpc>
              <a:spcBef>
                <a:spcPct val="0"/>
              </a:spcBef>
            </a:pPr>
            <a:r>
              <a:rPr lang="en-US" sz="3310" spc="324" dirty="0">
                <a:solidFill>
                  <a:srgbClr val="231F20"/>
                </a:solidFill>
                <a:latin typeface="Montserrat Classic"/>
              </a:rPr>
              <a:t>Empower citizens' assemblies where citizens selected by lottery deliberate on important issues and make decisions binding on government.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4566" y="1356088"/>
            <a:ext cx="11070590" cy="74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POLICY RECOMMENDATION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3954" y="404859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44908" y="3396305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60245" y="2944447"/>
            <a:ext cx="3127418" cy="44910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03342" y="3685913"/>
            <a:ext cx="7815378" cy="294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06"/>
              </a:lnSpc>
              <a:spcBef>
                <a:spcPct val="0"/>
              </a:spcBef>
            </a:pPr>
            <a:r>
              <a:rPr lang="en-US" sz="3410" spc="334">
                <a:solidFill>
                  <a:srgbClr val="231F20"/>
                </a:solidFill>
                <a:latin typeface="Montserrat Classic"/>
              </a:rPr>
              <a:t>Make citizens' assemblies compulsory (like jury service) and compulsory for legislature to host, attend &amp; report.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4566" y="1356088"/>
            <a:ext cx="11070590" cy="74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POLICY RECOMMENDATION IV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23954" y="404859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53063" y="3346979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294591" y="7362422"/>
            <a:ext cx="9752965" cy="1032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23235" y="3593773"/>
            <a:ext cx="3747545" cy="374754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079778" y="3489000"/>
            <a:ext cx="7815378" cy="365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54"/>
              </a:lnSpc>
              <a:spcBef>
                <a:spcPct val="0"/>
              </a:spcBef>
            </a:pPr>
            <a:r>
              <a:rPr lang="en-US" sz="3010" spc="295">
                <a:solidFill>
                  <a:srgbClr val="231F20"/>
                </a:solidFill>
                <a:latin typeface="Montserrat Classic"/>
              </a:rPr>
              <a:t>Select a citizens' assembly (comprised of citizens &amp; experts) and task it to design a process for defining and labelling disinformation across search engines and social media accounts.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4566" y="1356088"/>
            <a:ext cx="11070590" cy="74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POLICY RECOMMENDATION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7514" y="229180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53063" y="3346979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294591" y="7362422"/>
            <a:ext cx="9752965" cy="10328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79778" y="3299354"/>
            <a:ext cx="7815378" cy="3776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2"/>
              </a:lnSpc>
            </a:pPr>
            <a:r>
              <a:rPr lang="en-US" sz="3110" spc="304">
                <a:solidFill>
                  <a:srgbClr val="231F20"/>
                </a:solidFill>
                <a:latin typeface="Montserrat Classic"/>
              </a:rPr>
              <a:t>Make political parties more flexible in establishing different types of membership (part-time, full-time, supporting, executive)</a:t>
            </a:r>
          </a:p>
          <a:p>
            <a:pPr marL="0" lvl="0" indent="0" algn="l">
              <a:lnSpc>
                <a:spcPts val="4292"/>
              </a:lnSpc>
              <a:spcBef>
                <a:spcPct val="0"/>
              </a:spcBef>
            </a:pPr>
            <a:r>
              <a:rPr lang="en-US" sz="3110" spc="304">
                <a:solidFill>
                  <a:srgbClr val="231F20"/>
                </a:solidFill>
                <a:latin typeface="Montserrat Classic"/>
              </a:rPr>
              <a:t>each with a clear path of personal development within the party.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55352" y="3392133"/>
            <a:ext cx="3570436" cy="363906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24566" y="1356088"/>
            <a:ext cx="11070590" cy="68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 dirty="0">
                <a:solidFill>
                  <a:srgbClr val="231F20"/>
                </a:solidFill>
                <a:latin typeface="Montserrat Classic"/>
              </a:rPr>
              <a:t>POLICY RECOMMENDATION VI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7034" y="307431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53063" y="3346979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294591" y="7362422"/>
            <a:ext cx="9752965" cy="10328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79778" y="3588484"/>
            <a:ext cx="7815378" cy="294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06"/>
              </a:lnSpc>
              <a:spcBef>
                <a:spcPct val="0"/>
              </a:spcBef>
            </a:pPr>
            <a:r>
              <a:rPr lang="en-US" sz="3410" spc="334">
                <a:solidFill>
                  <a:srgbClr val="231F20"/>
                </a:solidFill>
                <a:latin typeface="Montserrat Classic"/>
              </a:rPr>
              <a:t>Allow party members to dip in &amp; out of party politics as they choose, harnessing technology and making it easy and fun to participate.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47556" y="3347602"/>
            <a:ext cx="4114800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24566" y="1356088"/>
            <a:ext cx="11070590" cy="68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 dirty="0">
                <a:solidFill>
                  <a:srgbClr val="231F20"/>
                </a:solidFill>
                <a:latin typeface="Montserrat Classic"/>
              </a:rPr>
              <a:t>POLICY RECOMMENDATION 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7034" y="307431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53063" y="3346979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294591" y="7362422"/>
            <a:ext cx="9752965" cy="1032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19006" y="3655159"/>
            <a:ext cx="4994959" cy="277901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079778" y="3598009"/>
            <a:ext cx="7967778" cy="335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0"/>
              </a:lnSpc>
            </a:pPr>
            <a:r>
              <a:rPr lang="en-US" sz="3210" spc="314">
                <a:solidFill>
                  <a:srgbClr val="231F20"/>
                </a:solidFill>
                <a:latin typeface="Montserrat Classic"/>
              </a:rPr>
              <a:t>Institutionalize an oversight or advancement of democracy body to deal with:</a:t>
            </a:r>
          </a:p>
          <a:p>
            <a:pPr marL="693123" lvl="1" indent="-346562">
              <a:lnSpc>
                <a:spcPts val="4430"/>
              </a:lnSpc>
              <a:buFont typeface="Arial"/>
              <a:buChar char="•"/>
            </a:pPr>
            <a:r>
              <a:rPr lang="en-US" sz="3210" spc="314">
                <a:solidFill>
                  <a:srgbClr val="231F20"/>
                </a:solidFill>
                <a:latin typeface="Montserrat Classic"/>
              </a:rPr>
              <a:t>Polarization</a:t>
            </a:r>
          </a:p>
          <a:p>
            <a:pPr marL="693123" lvl="1" indent="-346562">
              <a:lnSpc>
                <a:spcPts val="4430"/>
              </a:lnSpc>
              <a:buFont typeface="Arial"/>
              <a:buChar char="•"/>
            </a:pPr>
            <a:r>
              <a:rPr lang="en-US" sz="3210" spc="314">
                <a:solidFill>
                  <a:srgbClr val="231F20"/>
                </a:solidFill>
                <a:latin typeface="Montserrat Classic"/>
              </a:rPr>
              <a:t>Single-issue candidates</a:t>
            </a:r>
          </a:p>
          <a:p>
            <a:pPr marL="693123" lvl="1" indent="-346562">
              <a:lnSpc>
                <a:spcPts val="4430"/>
              </a:lnSpc>
              <a:buFont typeface="Arial"/>
              <a:buChar char="•"/>
            </a:pPr>
            <a:r>
              <a:rPr lang="en-US" sz="3210" spc="314">
                <a:solidFill>
                  <a:srgbClr val="231F20"/>
                </a:solidFill>
                <a:latin typeface="Montserrat Classic"/>
              </a:rPr>
              <a:t>Extent of disenfranchisement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1122" y="942975"/>
            <a:ext cx="12046586" cy="150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AT THE </a:t>
            </a:r>
          </a:p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INSTITUTIONAL LEVEL 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7034" y="358377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53063" y="3346979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466041" y="7341318"/>
            <a:ext cx="9752965" cy="10328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79778" y="3598009"/>
            <a:ext cx="7967778" cy="335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23" lvl="1" indent="-346562">
              <a:lnSpc>
                <a:spcPts val="4430"/>
              </a:lnSpc>
              <a:buFont typeface="Arial"/>
              <a:buChar char="•"/>
            </a:pPr>
            <a:r>
              <a:rPr lang="en-US" sz="3210" spc="314" dirty="0">
                <a:solidFill>
                  <a:srgbClr val="231F20"/>
                </a:solidFill>
                <a:latin typeface="Montserrat Classic"/>
              </a:rPr>
              <a:t>Enhance power of existing independent authorities.</a:t>
            </a:r>
          </a:p>
          <a:p>
            <a:pPr>
              <a:lnSpc>
                <a:spcPts val="4430"/>
              </a:lnSpc>
            </a:pPr>
            <a:endParaRPr lang="en-US" sz="3210" spc="314" dirty="0">
              <a:solidFill>
                <a:srgbClr val="231F20"/>
              </a:solidFill>
              <a:latin typeface="Montserrat Classic"/>
            </a:endParaRPr>
          </a:p>
          <a:p>
            <a:pPr marL="693123" lvl="1" indent="-346562">
              <a:lnSpc>
                <a:spcPts val="4430"/>
              </a:lnSpc>
              <a:buFont typeface="Arial"/>
              <a:buChar char="•"/>
            </a:pPr>
            <a:r>
              <a:rPr lang="en-US" sz="3210" spc="314" dirty="0">
                <a:solidFill>
                  <a:srgbClr val="231F20"/>
                </a:solidFill>
                <a:latin typeface="Montserrat Classic"/>
              </a:rPr>
              <a:t>Abolish single-member plurality systems for more proportional presentation.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19006" y="3216923"/>
            <a:ext cx="4113003" cy="437553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81122" y="942975"/>
            <a:ext cx="12046586" cy="150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AT THE </a:t>
            </a:r>
          </a:p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INSTITUTIONAL LEVEL II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7034" y="358377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4828880"/>
            <a:ext cx="9752965" cy="103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53063" y="3346979"/>
            <a:ext cx="9610044" cy="4115423"/>
            <a:chOff x="0" y="0"/>
            <a:chExt cx="3682024" cy="1576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2024" cy="1576797"/>
            </a:xfrm>
            <a:custGeom>
              <a:avLst/>
              <a:gdLst/>
              <a:ahLst/>
              <a:cxnLst/>
              <a:rect l="l" t="t" r="r" b="b"/>
              <a:pathLst>
                <a:path w="3682024" h="1576797">
                  <a:moveTo>
                    <a:pt x="0" y="0"/>
                  </a:moveTo>
                  <a:lnTo>
                    <a:pt x="3682024" y="0"/>
                  </a:lnTo>
                  <a:lnTo>
                    <a:pt x="3682024" y="1576797"/>
                  </a:lnTo>
                  <a:lnTo>
                    <a:pt x="0" y="1576797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3063" y="3655159"/>
            <a:ext cx="1156649" cy="1173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142191" y="7210022"/>
            <a:ext cx="9752965" cy="1032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779578" y="7341318"/>
            <a:ext cx="7616557" cy="78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46379"/>
          <a:stretch>
            <a:fillRect/>
          </a:stretch>
        </p:blipFill>
        <p:spPr>
          <a:xfrm>
            <a:off x="2466041" y="7341318"/>
            <a:ext cx="9752965" cy="1032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19006" y="3226518"/>
            <a:ext cx="4280676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069457" y="3737085"/>
            <a:ext cx="7825700" cy="274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63" lvl="1" indent="-340382">
              <a:lnSpc>
                <a:spcPts val="4351"/>
              </a:lnSpc>
              <a:buFont typeface="Arial"/>
              <a:buChar char="•"/>
            </a:pPr>
            <a:r>
              <a:rPr lang="en-US" sz="3153" spc="309">
                <a:solidFill>
                  <a:srgbClr val="231F20"/>
                </a:solidFill>
                <a:latin typeface="Montserrat Classic"/>
              </a:rPr>
              <a:t>Safeguard the intendance of the judiciary by establishing an independent judicial council for appointments and evaluations.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1122" y="942975"/>
            <a:ext cx="12046586" cy="150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AT THE </a:t>
            </a:r>
          </a:p>
          <a:p>
            <a:pPr algn="ctr">
              <a:lnSpc>
                <a:spcPts val="6022"/>
              </a:lnSpc>
            </a:pPr>
            <a:r>
              <a:rPr lang="en-US" sz="4363" spc="427">
                <a:solidFill>
                  <a:srgbClr val="231F20"/>
                </a:solidFill>
                <a:latin typeface="Montserrat Classic"/>
              </a:rPr>
              <a:t>INSTITUTIONAL LEVEL III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5759">
            <a:off x="-8738360" y="1007194"/>
            <a:ext cx="13333944" cy="10836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84008">
            <a:off x="12761683" y="7147182"/>
            <a:ext cx="4789367" cy="76900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4343400"/>
            <a:ext cx="16230600" cy="4914900"/>
            <a:chOff x="0" y="0"/>
            <a:chExt cx="21640800" cy="65532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t="27274" b="27274"/>
            <a:stretch>
              <a:fillRect/>
            </a:stretch>
          </p:blipFill>
          <p:spPr>
            <a:xfrm>
              <a:off x="0" y="0"/>
              <a:ext cx="21640800" cy="655320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05868">
            <a:off x="13929483" y="-4278290"/>
            <a:ext cx="12326901" cy="8505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964866" y="594074"/>
            <a:ext cx="6358268" cy="16964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63629" y="2681000"/>
            <a:ext cx="9360743" cy="62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600">
                <a:solidFill>
                  <a:srgbClr val="1B7B61"/>
                </a:solidFill>
                <a:latin typeface="Montserrat Classic Bold"/>
              </a:rPr>
              <a:t>WHO WE 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0145" y="3403839"/>
            <a:ext cx="1024771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3299">
                <a:solidFill>
                  <a:srgbClr val="2E2E2E"/>
                </a:solidFill>
                <a:latin typeface="Montserrat Classic"/>
              </a:rPr>
              <a:t>THE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80377">
            <a:off x="15399291" y="-10958838"/>
            <a:ext cx="19754214" cy="20270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18565" y="476624"/>
            <a:ext cx="13171115" cy="408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4"/>
              </a:lnSpc>
            </a:pPr>
            <a:r>
              <a:rPr lang="en-US" sz="5894" spc="577" dirty="0">
                <a:solidFill>
                  <a:srgbClr val="231F20"/>
                </a:solidFill>
                <a:latin typeface="Montserrat Classic Bold"/>
              </a:rPr>
              <a:t>Thank you &amp; we hope </a:t>
            </a:r>
          </a:p>
          <a:p>
            <a:pPr algn="ctr">
              <a:lnSpc>
                <a:spcPts val="8134"/>
              </a:lnSpc>
            </a:pPr>
            <a:r>
              <a:rPr lang="en-US" sz="5894" spc="577" dirty="0">
                <a:solidFill>
                  <a:srgbClr val="231F20"/>
                </a:solidFill>
                <a:latin typeface="Montserrat Classic Bold"/>
              </a:rPr>
              <a:t>you join us at ADF </a:t>
            </a:r>
          </a:p>
          <a:p>
            <a:pPr algn="ctr">
              <a:lnSpc>
                <a:spcPts val="8134"/>
              </a:lnSpc>
            </a:pPr>
            <a:r>
              <a:rPr lang="en-US" sz="5894" spc="577" dirty="0">
                <a:solidFill>
                  <a:srgbClr val="231F20"/>
                </a:solidFill>
                <a:latin typeface="Montserrat Classic Bold"/>
              </a:rPr>
              <a:t>this September, </a:t>
            </a:r>
          </a:p>
          <a:p>
            <a:pPr marL="0" lvl="0" indent="0" algn="ctr">
              <a:lnSpc>
                <a:spcPts val="8134"/>
              </a:lnSpc>
              <a:spcBef>
                <a:spcPct val="0"/>
              </a:spcBef>
            </a:pPr>
            <a:r>
              <a:rPr lang="en-US" sz="5894" spc="577" dirty="0">
                <a:solidFill>
                  <a:srgbClr val="231F20"/>
                </a:solidFill>
                <a:latin typeface="Montserrat Classic Bold"/>
              </a:rPr>
              <a:t>in Athens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80377">
            <a:off x="-16052738" y="2560884"/>
            <a:ext cx="19754214" cy="202701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49000" y="5829299"/>
            <a:ext cx="2209800" cy="132588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D1E223D-FD93-AC84-1D3A-7D8DC3B886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28375" y="5666472"/>
            <a:ext cx="6190105" cy="1651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59121">
            <a:off x="15091031" y="5585714"/>
            <a:ext cx="7629294" cy="7828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58071" y="-4629150"/>
            <a:ext cx="9022634" cy="9258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30307" y="6762970"/>
            <a:ext cx="4711750" cy="1958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30307" y="3899210"/>
            <a:ext cx="6027386" cy="22491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48947" y="1565212"/>
            <a:ext cx="6190105" cy="16515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6197" y="9309131"/>
            <a:ext cx="5662750" cy="32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2"/>
              </a:lnSpc>
            </a:pPr>
            <a:r>
              <a:rPr lang="en-US" sz="1951" spc="191">
                <a:solidFill>
                  <a:srgbClr val="231F20"/>
                </a:solidFill>
                <a:latin typeface="Montserrat Classic"/>
              </a:rPr>
              <a:t>Created &amp; Edited by George Zochios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12234" y="1143000"/>
            <a:ext cx="13863532" cy="82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 dirty="0">
                <a:solidFill>
                  <a:srgbClr val="1B7B61"/>
                </a:solidFill>
                <a:latin typeface="Montserrat Classic"/>
              </a:rPr>
              <a:t>A Three-Year Old Foundation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32740" flipH="1">
            <a:off x="-4022389" y="5989194"/>
            <a:ext cx="8044779" cy="653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32740" flipH="1">
            <a:off x="14585476" y="-2491728"/>
            <a:ext cx="8044779" cy="653821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8848" y="3520912"/>
            <a:ext cx="3246033" cy="982377"/>
            <a:chOff x="0" y="0"/>
            <a:chExt cx="854922" cy="2587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4922" cy="258733"/>
            </a:xfrm>
            <a:custGeom>
              <a:avLst/>
              <a:gdLst/>
              <a:ahLst/>
              <a:cxnLst/>
              <a:rect l="l" t="t" r="r" b="b"/>
              <a:pathLst>
                <a:path w="854922" h="258733">
                  <a:moveTo>
                    <a:pt x="0" y="0"/>
                  </a:moveTo>
                  <a:lnTo>
                    <a:pt x="854922" y="0"/>
                  </a:lnTo>
                  <a:lnTo>
                    <a:pt x="854922" y="258733"/>
                  </a:lnTo>
                  <a:lnTo>
                    <a:pt x="0" y="258733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15838" y="3578031"/>
            <a:ext cx="3086100" cy="868140"/>
            <a:chOff x="0" y="0"/>
            <a:chExt cx="812800" cy="2286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28646"/>
            </a:xfrm>
            <a:custGeom>
              <a:avLst/>
              <a:gdLst/>
              <a:ahLst/>
              <a:cxnLst/>
              <a:rect l="l" t="t" r="r" b="b"/>
              <a:pathLst>
                <a:path w="812800" h="228646">
                  <a:moveTo>
                    <a:pt x="0" y="0"/>
                  </a:moveTo>
                  <a:lnTo>
                    <a:pt x="812800" y="0"/>
                  </a:lnTo>
                  <a:lnTo>
                    <a:pt x="812800" y="228646"/>
                  </a:lnTo>
                  <a:lnTo>
                    <a:pt x="0" y="228646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02431" y="3567629"/>
            <a:ext cx="5278867" cy="8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Board of</a:t>
            </a:r>
          </a:p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Trustees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6866" y="3510479"/>
            <a:ext cx="5278867" cy="8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Leadership</a:t>
            </a:r>
          </a:p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Council</a:t>
            </a:r>
          </a:p>
        </p:txBody>
      </p:sp>
      <p:sp>
        <p:nvSpPr>
          <p:cNvPr id="13" name="AutoShape 13"/>
          <p:cNvSpPr/>
          <p:nvPr/>
        </p:nvSpPr>
        <p:spPr>
          <a:xfrm>
            <a:off x="5974496" y="3993051"/>
            <a:ext cx="6068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11513038" y="4012101"/>
            <a:ext cx="62295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4962" y="3341936"/>
            <a:ext cx="4738076" cy="126413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872162" y="2060394"/>
            <a:ext cx="6543675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>
                <a:solidFill>
                  <a:srgbClr val="2E2E2E"/>
                </a:solidFill>
                <a:latin typeface="Montserrat Classic"/>
              </a:rPr>
              <a:t>STRUCTURE</a:t>
            </a:r>
          </a:p>
        </p:txBody>
      </p:sp>
      <p:sp>
        <p:nvSpPr>
          <p:cNvPr id="17" name="AutoShape 17"/>
          <p:cNvSpPr/>
          <p:nvPr/>
        </p:nvSpPr>
        <p:spPr>
          <a:xfrm>
            <a:off x="9204133" y="4792937"/>
            <a:ext cx="0" cy="7011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8" name="Group 18"/>
          <p:cNvGrpSpPr/>
          <p:nvPr/>
        </p:nvGrpSpPr>
        <p:grpSpPr>
          <a:xfrm>
            <a:off x="7520984" y="5825575"/>
            <a:ext cx="3246033" cy="982377"/>
            <a:chOff x="0" y="0"/>
            <a:chExt cx="854922" cy="2587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4922" cy="258733"/>
            </a:xfrm>
            <a:custGeom>
              <a:avLst/>
              <a:gdLst/>
              <a:ahLst/>
              <a:cxnLst/>
              <a:rect l="l" t="t" r="r" b="b"/>
              <a:pathLst>
                <a:path w="854922" h="258733">
                  <a:moveTo>
                    <a:pt x="0" y="0"/>
                  </a:moveTo>
                  <a:lnTo>
                    <a:pt x="854922" y="0"/>
                  </a:lnTo>
                  <a:lnTo>
                    <a:pt x="854922" y="258733"/>
                  </a:lnTo>
                  <a:lnTo>
                    <a:pt x="0" y="258733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545650" y="5846488"/>
            <a:ext cx="5278867" cy="8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Board of</a:t>
            </a:r>
          </a:p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Governors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520984" y="8105916"/>
            <a:ext cx="3246033" cy="982377"/>
            <a:chOff x="0" y="0"/>
            <a:chExt cx="854922" cy="2587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54922" cy="258733"/>
            </a:xfrm>
            <a:custGeom>
              <a:avLst/>
              <a:gdLst/>
              <a:ahLst/>
              <a:cxnLst/>
              <a:rect l="l" t="t" r="r" b="b"/>
              <a:pathLst>
                <a:path w="854922" h="258733">
                  <a:moveTo>
                    <a:pt x="0" y="0"/>
                  </a:moveTo>
                  <a:lnTo>
                    <a:pt x="854922" y="0"/>
                  </a:lnTo>
                  <a:lnTo>
                    <a:pt x="854922" y="258733"/>
                  </a:lnTo>
                  <a:lnTo>
                    <a:pt x="0" y="258733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sp>
        <p:nvSpPr>
          <p:cNvPr id="25" name="AutoShape 25"/>
          <p:cNvSpPr/>
          <p:nvPr/>
        </p:nvSpPr>
        <p:spPr>
          <a:xfrm>
            <a:off x="9163050" y="7061890"/>
            <a:ext cx="0" cy="7011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6" name="TextBox 26"/>
          <p:cNvSpPr txBox="1"/>
          <p:nvPr/>
        </p:nvSpPr>
        <p:spPr>
          <a:xfrm>
            <a:off x="6542667" y="8115441"/>
            <a:ext cx="5278867" cy="8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Operations</a:t>
            </a:r>
          </a:p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6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8401" flipH="1">
            <a:off x="15229158" y="-559892"/>
            <a:ext cx="6729406" cy="54691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2301">
            <a:off x="-8041933" y="-3039520"/>
            <a:ext cx="12856558" cy="8871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3893" y="3491615"/>
            <a:ext cx="4580214" cy="1222012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flipH="1">
            <a:off x="9124950" y="4790322"/>
            <a:ext cx="0" cy="55348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3391852" y="5324757"/>
            <a:ext cx="12683914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18436" y="5693016"/>
            <a:ext cx="4984933" cy="400669"/>
            <a:chOff x="0" y="0"/>
            <a:chExt cx="1312904" cy="105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2904" cy="105526"/>
            </a:xfrm>
            <a:custGeom>
              <a:avLst/>
              <a:gdLst/>
              <a:ahLst/>
              <a:cxnLst/>
              <a:rect l="l" t="t" r="r" b="b"/>
              <a:pathLst>
                <a:path w="1312904" h="105526">
                  <a:moveTo>
                    <a:pt x="0" y="0"/>
                  </a:moveTo>
                  <a:lnTo>
                    <a:pt x="1312904" y="0"/>
                  </a:lnTo>
                  <a:lnTo>
                    <a:pt x="1312904" y="105526"/>
                  </a:lnTo>
                  <a:lnTo>
                    <a:pt x="0" y="105526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3410902" y="5362857"/>
            <a:ext cx="0" cy="33015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958846" y="6103210"/>
            <a:ext cx="0" cy="7011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>
            <a:off x="5017341" y="6103210"/>
            <a:ext cx="0" cy="7011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b="3779"/>
          <a:stretch>
            <a:fillRect/>
          </a:stretch>
        </p:blipFill>
        <p:spPr>
          <a:xfrm>
            <a:off x="489359" y="7083374"/>
            <a:ext cx="2900874" cy="104156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9285550" y="6804335"/>
            <a:ext cx="2473416" cy="982377"/>
            <a:chOff x="0" y="0"/>
            <a:chExt cx="651435" cy="2587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1435" cy="258733"/>
            </a:xfrm>
            <a:custGeom>
              <a:avLst/>
              <a:gdLst/>
              <a:ahLst/>
              <a:cxnLst/>
              <a:rect l="l" t="t" r="r" b="b"/>
              <a:pathLst>
                <a:path w="651435" h="258733">
                  <a:moveTo>
                    <a:pt x="0" y="0"/>
                  </a:moveTo>
                  <a:lnTo>
                    <a:pt x="651435" y="0"/>
                  </a:lnTo>
                  <a:lnTo>
                    <a:pt x="651435" y="258733"/>
                  </a:lnTo>
                  <a:lnTo>
                    <a:pt x="0" y="258733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68866" y="6842435"/>
            <a:ext cx="2473416" cy="982377"/>
            <a:chOff x="0" y="0"/>
            <a:chExt cx="651435" cy="2587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51435" cy="258733"/>
            </a:xfrm>
            <a:custGeom>
              <a:avLst/>
              <a:gdLst/>
              <a:ahLst/>
              <a:cxnLst/>
              <a:rect l="l" t="t" r="r" b="b"/>
              <a:pathLst>
                <a:path w="651435" h="258733">
                  <a:moveTo>
                    <a:pt x="0" y="0"/>
                  </a:moveTo>
                  <a:lnTo>
                    <a:pt x="651435" y="0"/>
                  </a:lnTo>
                  <a:lnTo>
                    <a:pt x="651435" y="258733"/>
                  </a:lnTo>
                  <a:lnTo>
                    <a:pt x="0" y="258733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10522258" y="5362857"/>
            <a:ext cx="0" cy="12877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AutoShape 21"/>
          <p:cNvSpPr/>
          <p:nvPr/>
        </p:nvSpPr>
        <p:spPr>
          <a:xfrm>
            <a:off x="16056716" y="5362857"/>
            <a:ext cx="0" cy="12877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41063" y="7039914"/>
            <a:ext cx="2714457" cy="112848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212234" y="1350454"/>
            <a:ext cx="13863532" cy="82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>
                <a:solidFill>
                  <a:srgbClr val="1B7B61"/>
                </a:solidFill>
                <a:latin typeface="Montserrat Classic"/>
              </a:rPr>
              <a:t>A Three-Year Old Foundation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72162" y="2275964"/>
            <a:ext cx="6543675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>
                <a:solidFill>
                  <a:srgbClr val="2E2E2E"/>
                </a:solidFill>
                <a:latin typeface="Montserrat Classic"/>
              </a:rPr>
              <a:t>ORGANIZATION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0519" y="5635866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Conferences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81549" y="7026224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Projects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17283" y="7051076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Canva Sans Italics"/>
              </a:rPr>
              <a:t>New Projects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5">
            <a:extLst>
              <a:ext uri="{FF2B5EF4-FFF2-40B4-BE49-F238E27FC236}">
                <a16:creationId xmlns:a16="http://schemas.microsoft.com/office/drawing/2014/main" id="{728ABFF4-8609-5730-BFB3-1EFB193CE66B}"/>
              </a:ext>
            </a:extLst>
          </p:cNvPr>
          <p:cNvGrpSpPr/>
          <p:nvPr/>
        </p:nvGrpSpPr>
        <p:grpSpPr>
          <a:xfrm>
            <a:off x="10525860" y="5028797"/>
            <a:ext cx="2312854" cy="1503083"/>
            <a:chOff x="0" y="0"/>
            <a:chExt cx="1250688" cy="812800"/>
          </a:xfrm>
        </p:grpSpPr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BEE75990-06D5-6526-1914-4961A7F25575}"/>
                </a:ext>
              </a:extLst>
            </p:cNvPr>
            <p:cNvSpPr/>
            <p:nvPr/>
          </p:nvSpPr>
          <p:spPr>
            <a:xfrm>
              <a:off x="0" y="0"/>
              <a:ext cx="1250688" cy="812800"/>
            </a:xfrm>
            <a:custGeom>
              <a:avLst/>
              <a:gdLst/>
              <a:ahLst/>
              <a:cxnLst/>
              <a:rect l="l" t="t" r="r" b="b"/>
              <a:pathLst>
                <a:path w="1250688" h="812800">
                  <a:moveTo>
                    <a:pt x="1250688" y="406400"/>
                  </a:moveTo>
                  <a:lnTo>
                    <a:pt x="844288" y="0"/>
                  </a:lnTo>
                  <a:lnTo>
                    <a:pt x="844288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844288" y="609600"/>
                  </a:lnTo>
                  <a:lnTo>
                    <a:pt x="844288" y="812800"/>
                  </a:lnTo>
                  <a:lnTo>
                    <a:pt x="1250688" y="406400"/>
                  </a:lnTo>
                  <a:close/>
                </a:path>
              </a:pathLst>
            </a:custGeom>
            <a:solidFill>
              <a:srgbClr val="1B7B61">
                <a:alpha val="68627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50B12513-1662-C164-A916-B4F3000087B8}"/>
                </a:ext>
              </a:extLst>
            </p:cNvPr>
            <p:cNvSpPr txBox="1"/>
            <p:nvPr/>
          </p:nvSpPr>
          <p:spPr>
            <a:xfrm>
              <a:off x="0" y="117475"/>
              <a:ext cx="711200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73461">
            <a:off x="335148" y="8071884"/>
            <a:ext cx="17617704" cy="17617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682717" y="1281862"/>
            <a:ext cx="8063091" cy="65530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12234" y="1594645"/>
            <a:ext cx="13863532" cy="82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>
                <a:solidFill>
                  <a:srgbClr val="1B7B61"/>
                </a:solidFill>
                <a:latin typeface="Montserrat Classic"/>
              </a:rPr>
              <a:t>Strategy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9293" flipV="1">
            <a:off x="-2889777" y="-3876276"/>
            <a:ext cx="5159790" cy="828484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744606" y="4558409"/>
            <a:ext cx="2501009" cy="250100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>
                <a:alpha val="83922"/>
              </a:srgbClr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93495" y="4558409"/>
            <a:ext cx="2501009" cy="250100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>
                <a:alpha val="80784"/>
              </a:srgbClr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50258" y="4518442"/>
            <a:ext cx="2501009" cy="250100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7B61">
                <a:alpha val="78824"/>
              </a:srgbClr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13128" y="5017406"/>
            <a:ext cx="2312854" cy="1503083"/>
            <a:chOff x="0" y="0"/>
            <a:chExt cx="125068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0688" cy="812800"/>
            </a:xfrm>
            <a:custGeom>
              <a:avLst/>
              <a:gdLst/>
              <a:ahLst/>
              <a:cxnLst/>
              <a:rect l="l" t="t" r="r" b="b"/>
              <a:pathLst>
                <a:path w="1250688" h="812800">
                  <a:moveTo>
                    <a:pt x="1250688" y="406400"/>
                  </a:moveTo>
                  <a:lnTo>
                    <a:pt x="844288" y="0"/>
                  </a:lnTo>
                  <a:lnTo>
                    <a:pt x="844288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844288" y="609600"/>
                  </a:lnTo>
                  <a:lnTo>
                    <a:pt x="844288" y="812800"/>
                  </a:lnTo>
                  <a:lnTo>
                    <a:pt x="1250688" y="406400"/>
                  </a:lnTo>
                  <a:close/>
                </a:path>
              </a:pathLst>
            </a:custGeom>
            <a:solidFill>
              <a:srgbClr val="1B7B61">
                <a:alpha val="68627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7475"/>
              <a:ext cx="711200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55677" y="5086350"/>
            <a:ext cx="5278867" cy="130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Ideas</a:t>
            </a:r>
          </a:p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Concepts</a:t>
            </a:r>
          </a:p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Content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04567" y="5305425"/>
            <a:ext cx="5278867" cy="8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People</a:t>
            </a:r>
          </a:p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Interaction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51805" y="5305425"/>
            <a:ext cx="5278867" cy="86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Projects</a:t>
            </a:r>
          </a:p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Advocacy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72162" y="2628436"/>
            <a:ext cx="6543675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>
                <a:solidFill>
                  <a:srgbClr val="2E2E2E"/>
                </a:solidFill>
                <a:latin typeface="Montserrat Classic"/>
              </a:rPr>
              <a:t>The Simple Impact Chain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33314" y="3652671"/>
            <a:ext cx="3021372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 dirty="0">
                <a:solidFill>
                  <a:srgbClr val="2E2E2E"/>
                </a:solidFill>
                <a:latin typeface="Montserrat Classic"/>
              </a:rPr>
              <a:t>TALK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84425" y="3652671"/>
            <a:ext cx="3021372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 dirty="0">
                <a:solidFill>
                  <a:srgbClr val="2E2E2E"/>
                </a:solidFill>
                <a:latin typeface="Montserrat Classic"/>
              </a:rPr>
              <a:t>THINK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78761" y="3652671"/>
            <a:ext cx="3021372" cy="58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099" dirty="0">
                <a:solidFill>
                  <a:srgbClr val="2E2E2E"/>
                </a:solidFill>
                <a:latin typeface="Montserrat Classic"/>
              </a:rPr>
              <a:t>DO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33383" y="5524500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Lead 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732826" y="5564467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Lead To</a:t>
            </a:r>
          </a:p>
        </p:txBody>
      </p:sp>
      <p:pic>
        <p:nvPicPr>
          <p:cNvPr id="35" name="Picture 24">
            <a:extLst>
              <a:ext uri="{FF2B5EF4-FFF2-40B4-BE49-F238E27FC236}">
                <a16:creationId xmlns:a16="http://schemas.microsoft.com/office/drawing/2014/main" id="{DA2E4AAF-4348-FF21-839E-9095B135F8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95866">
            <a:off x="5178984" y="6144689"/>
            <a:ext cx="8165857" cy="3251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43791" y="7336225"/>
            <a:ext cx="3400418" cy="1043829"/>
            <a:chOff x="0" y="0"/>
            <a:chExt cx="895583" cy="2749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5583" cy="274918"/>
            </a:xfrm>
            <a:custGeom>
              <a:avLst/>
              <a:gdLst/>
              <a:ahLst/>
              <a:cxnLst/>
              <a:rect l="l" t="t" r="r" b="b"/>
              <a:pathLst>
                <a:path w="895583" h="274918">
                  <a:moveTo>
                    <a:pt x="0" y="0"/>
                  </a:moveTo>
                  <a:lnTo>
                    <a:pt x="895583" y="0"/>
                  </a:lnTo>
                  <a:lnTo>
                    <a:pt x="895583" y="274918"/>
                  </a:lnTo>
                  <a:lnTo>
                    <a:pt x="0" y="274918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05814" flipH="1">
            <a:off x="-7308097" y="4666125"/>
            <a:ext cx="11300655" cy="91843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73461">
            <a:off x="1559029" y="-12392993"/>
            <a:ext cx="15169942" cy="151699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2301">
            <a:off x="10344925" y="4822727"/>
            <a:ext cx="12856558" cy="88711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12234" y="2888734"/>
            <a:ext cx="13863532" cy="82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 dirty="0">
                <a:solidFill>
                  <a:srgbClr val="1B7B61"/>
                </a:solidFill>
                <a:latin typeface="Montserrat Classic"/>
              </a:rPr>
              <a:t>The Approach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43791" y="4582786"/>
            <a:ext cx="3400418" cy="982377"/>
            <a:chOff x="0" y="0"/>
            <a:chExt cx="895583" cy="2587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5583" cy="258733"/>
            </a:xfrm>
            <a:custGeom>
              <a:avLst/>
              <a:gdLst/>
              <a:ahLst/>
              <a:cxnLst/>
              <a:rect l="l" t="t" r="r" b="b"/>
              <a:pathLst>
                <a:path w="895583" h="258733">
                  <a:moveTo>
                    <a:pt x="0" y="0"/>
                  </a:moveTo>
                  <a:lnTo>
                    <a:pt x="895583" y="0"/>
                  </a:lnTo>
                  <a:lnTo>
                    <a:pt x="895583" y="258733"/>
                  </a:lnTo>
                  <a:lnTo>
                    <a:pt x="0" y="258733"/>
                  </a:lnTo>
                  <a:close/>
                </a:path>
              </a:pathLst>
            </a:custGeom>
            <a:solidFill>
              <a:srgbClr val="1B7B61"/>
            </a:solidFill>
            <a:ln w="38100">
              <a:solidFill>
                <a:srgbClr val="1B7B61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504567" y="4829528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Montserrat Classic"/>
              </a:rPr>
              <a:t>Top - Down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04567" y="7613692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Bottom - Up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61566" y="4521772"/>
            <a:ext cx="2477779" cy="1104405"/>
            <a:chOff x="0" y="0"/>
            <a:chExt cx="1823551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23551" cy="812800"/>
            </a:xfrm>
            <a:custGeom>
              <a:avLst/>
              <a:gdLst/>
              <a:ahLst/>
              <a:cxnLst/>
              <a:rect l="l" t="t" r="r" b="b"/>
              <a:pathLst>
                <a:path w="1823551" h="812800">
                  <a:moveTo>
                    <a:pt x="1823551" y="406400"/>
                  </a:moveTo>
                  <a:lnTo>
                    <a:pt x="1417151" y="0"/>
                  </a:lnTo>
                  <a:lnTo>
                    <a:pt x="141715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417151" y="609600"/>
                  </a:lnTo>
                  <a:lnTo>
                    <a:pt x="1417151" y="812800"/>
                  </a:lnTo>
                  <a:lnTo>
                    <a:pt x="1823551" y="406400"/>
                  </a:lnTo>
                  <a:close/>
                </a:path>
              </a:pathLst>
            </a:custGeom>
            <a:solidFill>
              <a:srgbClr val="000000">
                <a:alpha val="72941"/>
              </a:srgbClr>
            </a:solidFill>
            <a:ln>
              <a:noFill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117475"/>
              <a:ext cx="711200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921065" y="4829528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Experts</a:t>
            </a: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1331488" y="7336225"/>
            <a:ext cx="2477779" cy="1104405"/>
            <a:chOff x="0" y="0"/>
            <a:chExt cx="182355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23551" cy="812800"/>
            </a:xfrm>
            <a:custGeom>
              <a:avLst/>
              <a:gdLst/>
              <a:ahLst/>
              <a:cxnLst/>
              <a:rect l="l" t="t" r="r" b="b"/>
              <a:pathLst>
                <a:path w="1823551" h="812800">
                  <a:moveTo>
                    <a:pt x="1823551" y="406400"/>
                  </a:moveTo>
                  <a:lnTo>
                    <a:pt x="1417151" y="0"/>
                  </a:lnTo>
                  <a:lnTo>
                    <a:pt x="141715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417151" y="609600"/>
                  </a:lnTo>
                  <a:lnTo>
                    <a:pt x="1417151" y="812800"/>
                  </a:lnTo>
                  <a:lnTo>
                    <a:pt x="1823551" y="406400"/>
                  </a:lnTo>
                  <a:close/>
                </a:path>
              </a:pathLst>
            </a:custGeom>
            <a:solidFill>
              <a:srgbClr val="000000">
                <a:alpha val="75686"/>
              </a:srgbClr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17475"/>
              <a:ext cx="711200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094815" y="7643981"/>
            <a:ext cx="5278867" cy="4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 dirty="0">
                <a:solidFill>
                  <a:srgbClr val="FFFFFF"/>
                </a:solidFill>
                <a:latin typeface="Montserrat Classic"/>
              </a:rPr>
              <a:t>People</a:t>
            </a: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7836293" y="6158272"/>
            <a:ext cx="1312123" cy="584844"/>
            <a:chOff x="0" y="0"/>
            <a:chExt cx="1823551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23551" cy="812800"/>
            </a:xfrm>
            <a:custGeom>
              <a:avLst/>
              <a:gdLst/>
              <a:ahLst/>
              <a:cxnLst/>
              <a:rect l="l" t="t" r="r" b="b"/>
              <a:pathLst>
                <a:path w="1823551" h="812800">
                  <a:moveTo>
                    <a:pt x="1823551" y="406400"/>
                  </a:moveTo>
                  <a:lnTo>
                    <a:pt x="1417151" y="0"/>
                  </a:lnTo>
                  <a:lnTo>
                    <a:pt x="141715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417151" y="609600"/>
                  </a:lnTo>
                  <a:lnTo>
                    <a:pt x="1417151" y="812800"/>
                  </a:lnTo>
                  <a:lnTo>
                    <a:pt x="1823551" y="406400"/>
                  </a:lnTo>
                  <a:close/>
                </a:path>
              </a:pathLst>
            </a:custGeom>
            <a:solidFill>
              <a:srgbClr val="1B7B61">
                <a:alpha val="69804"/>
              </a:srgbClr>
            </a:solidFill>
            <a:ln>
              <a:noFill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17475"/>
              <a:ext cx="711200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5400000">
            <a:off x="9146331" y="6158272"/>
            <a:ext cx="1312123" cy="584844"/>
            <a:chOff x="0" y="0"/>
            <a:chExt cx="1823551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23551" cy="812800"/>
            </a:xfrm>
            <a:custGeom>
              <a:avLst/>
              <a:gdLst/>
              <a:ahLst/>
              <a:cxnLst/>
              <a:rect l="l" t="t" r="r" b="b"/>
              <a:pathLst>
                <a:path w="1823551" h="812800">
                  <a:moveTo>
                    <a:pt x="1823551" y="406400"/>
                  </a:moveTo>
                  <a:lnTo>
                    <a:pt x="1417151" y="0"/>
                  </a:lnTo>
                  <a:lnTo>
                    <a:pt x="141715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417151" y="609600"/>
                  </a:lnTo>
                  <a:lnTo>
                    <a:pt x="1417151" y="812800"/>
                  </a:lnTo>
                  <a:lnTo>
                    <a:pt x="1823551" y="406400"/>
                  </a:lnTo>
                  <a:close/>
                </a:path>
              </a:pathLst>
            </a:custGeom>
            <a:solidFill>
              <a:srgbClr val="1B7B61">
                <a:alpha val="69804"/>
              </a:srgbClr>
            </a:solidFill>
            <a:ln>
              <a:noFill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17475"/>
              <a:ext cx="711200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0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1300</Words>
  <Application>Microsoft Office PowerPoint</Application>
  <PresentationFormat>Custom</PresentationFormat>
  <Paragraphs>352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Montserrat Classic Bold</vt:lpstr>
      <vt:lpstr>DM Sans</vt:lpstr>
      <vt:lpstr>Montserrat Classic</vt:lpstr>
      <vt:lpstr>Arial</vt:lpstr>
      <vt:lpstr>Canva Sans Italics</vt:lpstr>
      <vt:lpstr>Calibri</vt:lpstr>
      <vt:lpstr>DM Sans Bold</vt:lpstr>
      <vt:lpstr>Georgia Pro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Grey minimalist business project presentation</dc:title>
  <dc:creator>salaf_000</dc:creator>
  <cp:lastModifiedBy>Anthony Kefalas</cp:lastModifiedBy>
  <cp:revision>14</cp:revision>
  <dcterms:created xsi:type="dcterms:W3CDTF">2006-08-16T00:00:00Z</dcterms:created>
  <dcterms:modified xsi:type="dcterms:W3CDTF">2023-05-11T17:54:14Z</dcterms:modified>
  <dc:identifier>DAFg84_KHXE</dc:identifier>
</cp:coreProperties>
</file>